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82" r:id="rId8"/>
    <p:sldId id="280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83" r:id="rId22"/>
    <p:sldId id="284" r:id="rId23"/>
    <p:sldId id="285" r:id="rId24"/>
    <p:sldId id="287" r:id="rId25"/>
    <p:sldId id="272" r:id="rId26"/>
    <p:sldId id="273" r:id="rId27"/>
    <p:sldId id="274" r:id="rId28"/>
    <p:sldId id="286" r:id="rId29"/>
    <p:sldId id="288" r:id="rId30"/>
    <p:sldId id="289" r:id="rId31"/>
    <p:sldId id="276" r:id="rId32"/>
    <p:sldId id="277" r:id="rId33"/>
    <p:sldId id="278" r:id="rId34"/>
  </p:sldIdLst>
  <p:sldSz cx="12192000" cy="6858000"/>
  <p:notesSz cx="6858000" cy="12192000"/>
  <p:embeddedFontLst>
    <p:embeddedFont>
      <p:font typeface="微软雅黑 Light" panose="020B0502040204020203" pitchFamily="34" charset="-122"/>
      <p:regular r:id="rId38"/>
    </p:embeddedFont>
    <p:embeddedFont>
      <p:font typeface="Calibri" panose="020F0502020204030204" charset="0"/>
      <p:regular r:id="rId39"/>
      <p:bold r:id="rId40"/>
      <p:italic r:id="rId41"/>
      <p:boldItalic r:id="rId42"/>
    </p:embeddedFont>
    <p:embeddedFont>
      <p:font typeface="等线" panose="02010600030101010101" charset="-122"/>
      <p:regular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13" autoAdjust="0"/>
    <p:restoredTop sz="94610"/>
  </p:normalViewPr>
  <p:slideViewPr>
    <p:cSldViewPr snapToGrid="0" snapToObjects="1">
      <p:cViewPr>
        <p:scale>
          <a:sx n="100" d="100"/>
          <a:sy n="100" d="100"/>
        </p:scale>
        <p:origin x="48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3" Type="http://schemas.openxmlformats.org/officeDocument/2006/relationships/font" Target="fonts/font6.fntdata"/><Relationship Id="rId42" Type="http://schemas.openxmlformats.org/officeDocument/2006/relationships/font" Target="fonts/font5.fntdata"/><Relationship Id="rId41" Type="http://schemas.openxmlformats.org/officeDocument/2006/relationships/font" Target="fonts/font4.fntdata"/><Relationship Id="rId40" Type="http://schemas.openxmlformats.org/officeDocument/2006/relationships/font" Target="fonts/font3.fntdata"/><Relationship Id="rId4" Type="http://schemas.openxmlformats.org/officeDocument/2006/relationships/notesMaster" Target="notesMasters/notesMaster1.xml"/><Relationship Id="rId39" Type="http://schemas.openxmlformats.org/officeDocument/2006/relationships/font" Target="fonts/font2.fntdata"/><Relationship Id="rId38" Type="http://schemas.openxmlformats.org/officeDocument/2006/relationships/font" Target="fonts/font1.fntdata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2.xml"/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7.png"/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jpeg"/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microsoft.com/office/2007/relationships/hdphoto" Target="../media/image25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themeOverride" Target="../theme/themeOverride3.xml"/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5.png"/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6" Type="http://schemas.microsoft.com/office/2007/relationships/media" Target="../media/media1.mp4"/><Relationship Id="rId5" Type="http://schemas.openxmlformats.org/officeDocument/2006/relationships/video" Target="NULL" TargetMode="External"/><Relationship Id="rId4" Type="http://schemas.openxmlformats.org/officeDocument/2006/relationships/image" Target="../media/image5.png"/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microsoft.com/office/2007/relationships/media" Target="../media/media2.mp4"/><Relationship Id="rId4" Type="http://schemas.openxmlformats.org/officeDocument/2006/relationships/video" Target="../media/media2.mp4"/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4" Type="http://schemas.openxmlformats.org/officeDocument/2006/relationships/notesSlide" Target="../notesSlides/notesSlide2.xml"/><Relationship Id="rId53" Type="http://schemas.openxmlformats.org/officeDocument/2006/relationships/slideLayout" Target="../slideLayouts/slideLayout1.xml"/><Relationship Id="rId52" Type="http://schemas.openxmlformats.org/officeDocument/2006/relationships/tags" Target="../tags/tag48.xml"/><Relationship Id="rId51" Type="http://schemas.openxmlformats.org/officeDocument/2006/relationships/tags" Target="../tags/tag47.xml"/><Relationship Id="rId50" Type="http://schemas.openxmlformats.org/officeDocument/2006/relationships/tags" Target="../tags/tag46.xml"/><Relationship Id="rId5" Type="http://schemas.openxmlformats.org/officeDocument/2006/relationships/tags" Target="../tags/tag1.xml"/><Relationship Id="rId49" Type="http://schemas.openxmlformats.org/officeDocument/2006/relationships/tags" Target="../tags/tag45.xml"/><Relationship Id="rId48" Type="http://schemas.openxmlformats.org/officeDocument/2006/relationships/tags" Target="../tags/tag44.xml"/><Relationship Id="rId47" Type="http://schemas.openxmlformats.org/officeDocument/2006/relationships/tags" Target="../tags/tag43.xml"/><Relationship Id="rId46" Type="http://schemas.openxmlformats.org/officeDocument/2006/relationships/tags" Target="../tags/tag42.xml"/><Relationship Id="rId45" Type="http://schemas.openxmlformats.org/officeDocument/2006/relationships/tags" Target="../tags/tag41.xml"/><Relationship Id="rId44" Type="http://schemas.openxmlformats.org/officeDocument/2006/relationships/tags" Target="../tags/tag40.xml"/><Relationship Id="rId43" Type="http://schemas.openxmlformats.org/officeDocument/2006/relationships/tags" Target="../tags/tag39.xml"/><Relationship Id="rId42" Type="http://schemas.openxmlformats.org/officeDocument/2006/relationships/tags" Target="../tags/tag38.xml"/><Relationship Id="rId41" Type="http://schemas.openxmlformats.org/officeDocument/2006/relationships/tags" Target="../tags/tag37.xml"/><Relationship Id="rId40" Type="http://schemas.openxmlformats.org/officeDocument/2006/relationships/tags" Target="../tags/tag36.xml"/><Relationship Id="rId4" Type="http://schemas.openxmlformats.org/officeDocument/2006/relationships/image" Target="../media/image5.png"/><Relationship Id="rId39" Type="http://schemas.openxmlformats.org/officeDocument/2006/relationships/tags" Target="../tags/tag35.xml"/><Relationship Id="rId38" Type="http://schemas.openxmlformats.org/officeDocument/2006/relationships/tags" Target="../tags/tag34.xml"/><Relationship Id="rId37" Type="http://schemas.openxmlformats.org/officeDocument/2006/relationships/tags" Target="../tags/tag33.xml"/><Relationship Id="rId36" Type="http://schemas.openxmlformats.org/officeDocument/2006/relationships/tags" Target="../tags/tag32.xml"/><Relationship Id="rId35" Type="http://schemas.openxmlformats.org/officeDocument/2006/relationships/tags" Target="../tags/tag31.xml"/><Relationship Id="rId34" Type="http://schemas.openxmlformats.org/officeDocument/2006/relationships/tags" Target="../tags/tag30.xml"/><Relationship Id="rId33" Type="http://schemas.openxmlformats.org/officeDocument/2006/relationships/tags" Target="../tags/tag29.xml"/><Relationship Id="rId32" Type="http://schemas.openxmlformats.org/officeDocument/2006/relationships/tags" Target="../tags/tag28.xml"/><Relationship Id="rId31" Type="http://schemas.openxmlformats.org/officeDocument/2006/relationships/tags" Target="../tags/tag27.xml"/><Relationship Id="rId30" Type="http://schemas.openxmlformats.org/officeDocument/2006/relationships/tags" Target="../tags/tag26.xml"/><Relationship Id="rId3" Type="http://schemas.openxmlformats.org/officeDocument/2006/relationships/image" Target="../media/image2.png"/><Relationship Id="rId29" Type="http://schemas.openxmlformats.org/officeDocument/2006/relationships/tags" Target="../tags/tag25.xml"/><Relationship Id="rId28" Type="http://schemas.openxmlformats.org/officeDocument/2006/relationships/tags" Target="../tags/tag24.xml"/><Relationship Id="rId27" Type="http://schemas.openxmlformats.org/officeDocument/2006/relationships/tags" Target="../tags/tag23.xml"/><Relationship Id="rId26" Type="http://schemas.openxmlformats.org/officeDocument/2006/relationships/tags" Target="../tags/tag22.xml"/><Relationship Id="rId25" Type="http://schemas.openxmlformats.org/officeDocument/2006/relationships/tags" Target="../tags/tag21.xml"/><Relationship Id="rId24" Type="http://schemas.openxmlformats.org/officeDocument/2006/relationships/tags" Target="../tags/tag20.xml"/><Relationship Id="rId23" Type="http://schemas.openxmlformats.org/officeDocument/2006/relationships/tags" Target="../tags/tag19.xml"/><Relationship Id="rId22" Type="http://schemas.openxmlformats.org/officeDocument/2006/relationships/tags" Target="../tags/tag18.xml"/><Relationship Id="rId21" Type="http://schemas.openxmlformats.org/officeDocument/2006/relationships/tags" Target="../tags/tag17.xml"/><Relationship Id="rId20" Type="http://schemas.openxmlformats.org/officeDocument/2006/relationships/tags" Target="../tags/tag16.xml"/><Relationship Id="rId2" Type="http://schemas.openxmlformats.org/officeDocument/2006/relationships/image" Target="../media/image6.jpeg"/><Relationship Id="rId19" Type="http://schemas.openxmlformats.org/officeDocument/2006/relationships/tags" Target="../tags/tag15.xml"/><Relationship Id="rId18" Type="http://schemas.openxmlformats.org/officeDocument/2006/relationships/tags" Target="../tags/tag14.xml"/><Relationship Id="rId17" Type="http://schemas.openxmlformats.org/officeDocument/2006/relationships/tags" Target="../tags/tag13.xml"/><Relationship Id="rId16" Type="http://schemas.openxmlformats.org/officeDocument/2006/relationships/tags" Target="../tags/tag12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2.png"/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png"/><Relationship Id="rId3" Type="http://schemas.openxmlformats.org/officeDocument/2006/relationships/image" Target="../media/image5.png"/><Relationship Id="rId2" Type="http://schemas.openxmlformats.org/officeDocument/2006/relationships/image" Target="../media/image29.png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41.jpe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3" Type="http://schemas.openxmlformats.org/officeDocument/2006/relationships/image" Target="../media/image42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themeOverride" Target="../theme/themeOverride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3:12:51-d1o9qktn1ofju4a0m70g.png"/>
          <p:cNvPicPr>
            <a:picLocks noChangeAspect="1"/>
          </p:cNvPicPr>
          <p:nvPr/>
        </p:nvPicPr>
        <p:blipFill>
          <a:blip r:embed="rId2"/>
          <a:srcRect l="1285" r="1285"/>
          <a:stretch>
            <a:fillRect/>
          </a:stretch>
        </p:blipFill>
        <p:spPr>
          <a:xfrm>
            <a:off x="-6260" y="19638"/>
            <a:ext cx="12192635" cy="6844665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7-11-13:12:51-d1o9qktn1ofju4a0m6t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45808" y="3531917"/>
            <a:ext cx="4408805" cy="3306445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7-11-13:12:51-d1o9qktn1ofju4a0m6s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77" y="5690724"/>
            <a:ext cx="3464363" cy="88934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65677" y="1376042"/>
            <a:ext cx="8072755" cy="20415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1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基于强化学习的三维仿真智能体路径规划</a:t>
            </a:r>
            <a:endParaRPr lang="en-US" sz="1600" dirty="0"/>
          </a:p>
        </p:txBody>
      </p:sp>
      <p:sp>
        <p:nvSpPr>
          <p:cNvPr id="6" name="Shape 1"/>
          <p:cNvSpPr/>
          <p:nvPr/>
        </p:nvSpPr>
        <p:spPr>
          <a:xfrm>
            <a:off x="5096510" y="655320"/>
            <a:ext cx="1324610" cy="678180"/>
          </a:xfrm>
          <a:custGeom>
            <a:avLst/>
            <a:gdLst/>
            <a:ahLst/>
            <a:cxnLst/>
            <a:rect l="l" t="t" r="r" b="b"/>
            <a:pathLst>
              <a:path w="1324610" h="462280">
                <a:moveTo>
                  <a:pt x="58972" y="16482"/>
                </a:moveTo>
                <a:cubicBezTo>
                  <a:pt x="58972" y="25620"/>
                  <a:pt x="45517" y="33028"/>
                  <a:pt x="28920" y="33028"/>
                </a:cubicBezTo>
                <a:cubicBezTo>
                  <a:pt x="12323" y="33028"/>
                  <a:pt x="-1132" y="25620"/>
                  <a:pt x="-1132" y="16482"/>
                </a:cubicBezTo>
                <a:cubicBezTo>
                  <a:pt x="-1132" y="7343"/>
                  <a:pt x="12323" y="-65"/>
                  <a:pt x="28920" y="-65"/>
                </a:cubicBezTo>
                <a:cubicBezTo>
                  <a:pt x="45510" y="-69"/>
                  <a:pt x="58963" y="7333"/>
                  <a:pt x="58972" y="16466"/>
                </a:cubicBezTo>
                <a:cubicBezTo>
                  <a:pt x="58972" y="16471"/>
                  <a:pt x="58972" y="16477"/>
                  <a:pt x="58972" y="16482"/>
                </a:cubicBezTo>
                <a:close/>
                <a:moveTo>
                  <a:pt x="312113" y="16482"/>
                </a:moveTo>
                <a:cubicBezTo>
                  <a:pt x="312113" y="25620"/>
                  <a:pt x="298659" y="33028"/>
                  <a:pt x="282062" y="33028"/>
                </a:cubicBezTo>
                <a:cubicBezTo>
                  <a:pt x="265466" y="33028"/>
                  <a:pt x="252010" y="25620"/>
                  <a:pt x="252010" y="16482"/>
                </a:cubicBezTo>
                <a:cubicBezTo>
                  <a:pt x="252010" y="7343"/>
                  <a:pt x="265466" y="-65"/>
                  <a:pt x="282062" y="-65"/>
                </a:cubicBezTo>
                <a:cubicBezTo>
                  <a:pt x="298650" y="-54"/>
                  <a:pt x="312095" y="7348"/>
                  <a:pt x="312113" y="16482"/>
                </a:cubicBezTo>
                <a:close/>
                <a:moveTo>
                  <a:pt x="565186" y="16482"/>
                </a:moveTo>
                <a:cubicBezTo>
                  <a:pt x="565186" y="25620"/>
                  <a:pt x="551730" y="33028"/>
                  <a:pt x="535134" y="33028"/>
                </a:cubicBezTo>
                <a:cubicBezTo>
                  <a:pt x="518537" y="33028"/>
                  <a:pt x="505082" y="25620"/>
                  <a:pt x="505082" y="16482"/>
                </a:cubicBezTo>
                <a:cubicBezTo>
                  <a:pt x="505082" y="7343"/>
                  <a:pt x="518537" y="-65"/>
                  <a:pt x="535134" y="-65"/>
                </a:cubicBezTo>
                <a:cubicBezTo>
                  <a:pt x="551723" y="-69"/>
                  <a:pt x="565176" y="7333"/>
                  <a:pt x="565186" y="16466"/>
                </a:cubicBezTo>
                <a:cubicBezTo>
                  <a:pt x="565186" y="16471"/>
                  <a:pt x="565186" y="16477"/>
                  <a:pt x="565186" y="16482"/>
                </a:cubicBezTo>
                <a:close/>
                <a:moveTo>
                  <a:pt x="818327" y="16482"/>
                </a:moveTo>
                <a:cubicBezTo>
                  <a:pt x="818327" y="25620"/>
                  <a:pt x="804873" y="33028"/>
                  <a:pt x="788276" y="33028"/>
                </a:cubicBezTo>
                <a:cubicBezTo>
                  <a:pt x="771678" y="33028"/>
                  <a:pt x="758224" y="25620"/>
                  <a:pt x="758224" y="16482"/>
                </a:cubicBezTo>
                <a:cubicBezTo>
                  <a:pt x="758224" y="7343"/>
                  <a:pt x="771678" y="-65"/>
                  <a:pt x="788276" y="-65"/>
                </a:cubicBezTo>
                <a:cubicBezTo>
                  <a:pt x="804866" y="-69"/>
                  <a:pt x="818318" y="7333"/>
                  <a:pt x="818327" y="16466"/>
                </a:cubicBezTo>
                <a:cubicBezTo>
                  <a:pt x="818327" y="16471"/>
                  <a:pt x="818327" y="16477"/>
                  <a:pt x="818327" y="16482"/>
                </a:cubicBezTo>
                <a:close/>
                <a:moveTo>
                  <a:pt x="1071469" y="16482"/>
                </a:moveTo>
                <a:cubicBezTo>
                  <a:pt x="1071469" y="25620"/>
                  <a:pt x="1058015" y="33028"/>
                  <a:pt x="1041418" y="33028"/>
                </a:cubicBezTo>
                <a:cubicBezTo>
                  <a:pt x="1024821" y="33028"/>
                  <a:pt x="1011366" y="25620"/>
                  <a:pt x="1011366" y="16482"/>
                </a:cubicBezTo>
                <a:cubicBezTo>
                  <a:pt x="1011366" y="7343"/>
                  <a:pt x="1024821" y="-65"/>
                  <a:pt x="1041418" y="-65"/>
                </a:cubicBezTo>
                <a:cubicBezTo>
                  <a:pt x="1058008" y="-69"/>
                  <a:pt x="1071461" y="7333"/>
                  <a:pt x="1071469" y="16466"/>
                </a:cubicBezTo>
                <a:cubicBezTo>
                  <a:pt x="1071469" y="16471"/>
                  <a:pt x="1071469" y="16477"/>
                  <a:pt x="1071469" y="16482"/>
                </a:cubicBezTo>
                <a:close/>
                <a:moveTo>
                  <a:pt x="1324610" y="16482"/>
                </a:moveTo>
                <a:cubicBezTo>
                  <a:pt x="1324610" y="25620"/>
                  <a:pt x="1311155" y="33028"/>
                  <a:pt x="1294558" y="33028"/>
                </a:cubicBezTo>
                <a:cubicBezTo>
                  <a:pt x="1277961" y="33028"/>
                  <a:pt x="1264506" y="25620"/>
                  <a:pt x="1264506" y="16482"/>
                </a:cubicBezTo>
                <a:cubicBezTo>
                  <a:pt x="1264506" y="7343"/>
                  <a:pt x="1277961" y="-65"/>
                  <a:pt x="1294558" y="-65"/>
                </a:cubicBezTo>
                <a:cubicBezTo>
                  <a:pt x="1311146" y="-54"/>
                  <a:pt x="1324591" y="7348"/>
                  <a:pt x="1324610" y="16482"/>
                </a:cubicBezTo>
                <a:close/>
                <a:moveTo>
                  <a:pt x="58972" y="123795"/>
                </a:moveTo>
                <a:cubicBezTo>
                  <a:pt x="58972" y="132933"/>
                  <a:pt x="45517" y="140341"/>
                  <a:pt x="28920" y="140341"/>
                </a:cubicBezTo>
                <a:cubicBezTo>
                  <a:pt x="12323" y="140341"/>
                  <a:pt x="-1132" y="132933"/>
                  <a:pt x="-1132" y="123795"/>
                </a:cubicBezTo>
                <a:cubicBezTo>
                  <a:pt x="-1132" y="114656"/>
                  <a:pt x="12323" y="107248"/>
                  <a:pt x="28920" y="107248"/>
                </a:cubicBezTo>
                <a:cubicBezTo>
                  <a:pt x="45510" y="107244"/>
                  <a:pt x="58963" y="114646"/>
                  <a:pt x="58972" y="123779"/>
                </a:cubicBezTo>
                <a:cubicBezTo>
                  <a:pt x="58972" y="123784"/>
                  <a:pt x="58972" y="123790"/>
                  <a:pt x="58972" y="123795"/>
                </a:cubicBezTo>
                <a:close/>
                <a:moveTo>
                  <a:pt x="312113" y="123795"/>
                </a:moveTo>
                <a:cubicBezTo>
                  <a:pt x="312113" y="132933"/>
                  <a:pt x="298659" y="140341"/>
                  <a:pt x="282062" y="140341"/>
                </a:cubicBezTo>
                <a:cubicBezTo>
                  <a:pt x="265466" y="140341"/>
                  <a:pt x="252010" y="132933"/>
                  <a:pt x="252010" y="123795"/>
                </a:cubicBezTo>
                <a:cubicBezTo>
                  <a:pt x="252010" y="114656"/>
                  <a:pt x="265466" y="107248"/>
                  <a:pt x="282062" y="107248"/>
                </a:cubicBezTo>
                <a:cubicBezTo>
                  <a:pt x="298650" y="107259"/>
                  <a:pt x="312095" y="114661"/>
                  <a:pt x="312113" y="123795"/>
                </a:cubicBezTo>
                <a:close/>
                <a:moveTo>
                  <a:pt x="565186" y="123795"/>
                </a:moveTo>
                <a:cubicBezTo>
                  <a:pt x="565186" y="132933"/>
                  <a:pt x="551730" y="140341"/>
                  <a:pt x="535134" y="140341"/>
                </a:cubicBezTo>
                <a:cubicBezTo>
                  <a:pt x="518537" y="140341"/>
                  <a:pt x="505082" y="132933"/>
                  <a:pt x="505082" y="123795"/>
                </a:cubicBezTo>
                <a:cubicBezTo>
                  <a:pt x="505082" y="114656"/>
                  <a:pt x="518537" y="107248"/>
                  <a:pt x="535134" y="107248"/>
                </a:cubicBezTo>
                <a:cubicBezTo>
                  <a:pt x="551723" y="107244"/>
                  <a:pt x="565176" y="114646"/>
                  <a:pt x="565186" y="123779"/>
                </a:cubicBezTo>
                <a:cubicBezTo>
                  <a:pt x="565186" y="123784"/>
                  <a:pt x="565186" y="123790"/>
                  <a:pt x="565186" y="123795"/>
                </a:cubicBezTo>
                <a:close/>
                <a:moveTo>
                  <a:pt x="818327" y="123795"/>
                </a:moveTo>
                <a:cubicBezTo>
                  <a:pt x="818327" y="132933"/>
                  <a:pt x="804873" y="140341"/>
                  <a:pt x="788276" y="140341"/>
                </a:cubicBezTo>
                <a:cubicBezTo>
                  <a:pt x="771678" y="140341"/>
                  <a:pt x="758224" y="132933"/>
                  <a:pt x="758224" y="123795"/>
                </a:cubicBezTo>
                <a:cubicBezTo>
                  <a:pt x="758224" y="114656"/>
                  <a:pt x="771678" y="107248"/>
                  <a:pt x="788276" y="107248"/>
                </a:cubicBezTo>
                <a:cubicBezTo>
                  <a:pt x="804866" y="107244"/>
                  <a:pt x="818318" y="114646"/>
                  <a:pt x="818327" y="123779"/>
                </a:cubicBezTo>
                <a:cubicBezTo>
                  <a:pt x="818327" y="123784"/>
                  <a:pt x="818327" y="123790"/>
                  <a:pt x="818327" y="123795"/>
                </a:cubicBezTo>
                <a:close/>
                <a:moveTo>
                  <a:pt x="1071469" y="123795"/>
                </a:moveTo>
                <a:cubicBezTo>
                  <a:pt x="1071469" y="132933"/>
                  <a:pt x="1058015" y="140341"/>
                  <a:pt x="1041418" y="140341"/>
                </a:cubicBezTo>
                <a:cubicBezTo>
                  <a:pt x="1024821" y="140341"/>
                  <a:pt x="1011366" y="132933"/>
                  <a:pt x="1011366" y="123795"/>
                </a:cubicBezTo>
                <a:cubicBezTo>
                  <a:pt x="1011366" y="114656"/>
                  <a:pt x="1024821" y="107248"/>
                  <a:pt x="1041418" y="107248"/>
                </a:cubicBezTo>
                <a:cubicBezTo>
                  <a:pt x="1058008" y="107244"/>
                  <a:pt x="1071461" y="114646"/>
                  <a:pt x="1071469" y="123779"/>
                </a:cubicBezTo>
                <a:cubicBezTo>
                  <a:pt x="1071469" y="123784"/>
                  <a:pt x="1071469" y="123790"/>
                  <a:pt x="1071469" y="123795"/>
                </a:cubicBezTo>
                <a:close/>
                <a:moveTo>
                  <a:pt x="1324610" y="123795"/>
                </a:moveTo>
                <a:cubicBezTo>
                  <a:pt x="1324610" y="132933"/>
                  <a:pt x="1311155" y="140341"/>
                  <a:pt x="1294558" y="140341"/>
                </a:cubicBezTo>
                <a:cubicBezTo>
                  <a:pt x="1277961" y="140341"/>
                  <a:pt x="1264506" y="132933"/>
                  <a:pt x="1264506" y="123795"/>
                </a:cubicBezTo>
                <a:cubicBezTo>
                  <a:pt x="1264506" y="114656"/>
                  <a:pt x="1277961" y="107248"/>
                  <a:pt x="1294558" y="107248"/>
                </a:cubicBezTo>
                <a:cubicBezTo>
                  <a:pt x="1311146" y="107259"/>
                  <a:pt x="1324591" y="114661"/>
                  <a:pt x="1324610" y="123795"/>
                </a:cubicBezTo>
                <a:close/>
                <a:moveTo>
                  <a:pt x="58972" y="231108"/>
                </a:moveTo>
                <a:cubicBezTo>
                  <a:pt x="58972" y="240246"/>
                  <a:pt x="45517" y="247654"/>
                  <a:pt x="28920" y="247654"/>
                </a:cubicBezTo>
                <a:cubicBezTo>
                  <a:pt x="12323" y="247654"/>
                  <a:pt x="-1132" y="240246"/>
                  <a:pt x="-1132" y="231108"/>
                </a:cubicBezTo>
                <a:cubicBezTo>
                  <a:pt x="-1132" y="221969"/>
                  <a:pt x="12323" y="214561"/>
                  <a:pt x="28920" y="214561"/>
                </a:cubicBezTo>
                <a:cubicBezTo>
                  <a:pt x="45510" y="214557"/>
                  <a:pt x="58963" y="221958"/>
                  <a:pt x="58972" y="231092"/>
                </a:cubicBezTo>
                <a:cubicBezTo>
                  <a:pt x="58972" y="231097"/>
                  <a:pt x="58972" y="231103"/>
                  <a:pt x="58972" y="231108"/>
                </a:cubicBezTo>
                <a:close/>
                <a:moveTo>
                  <a:pt x="312113" y="231108"/>
                </a:moveTo>
                <a:cubicBezTo>
                  <a:pt x="312113" y="240246"/>
                  <a:pt x="298659" y="247654"/>
                  <a:pt x="282062" y="247654"/>
                </a:cubicBezTo>
                <a:cubicBezTo>
                  <a:pt x="265466" y="247654"/>
                  <a:pt x="252010" y="240246"/>
                  <a:pt x="252010" y="231108"/>
                </a:cubicBezTo>
                <a:cubicBezTo>
                  <a:pt x="252010" y="221969"/>
                  <a:pt x="265466" y="214561"/>
                  <a:pt x="282062" y="214561"/>
                </a:cubicBezTo>
                <a:cubicBezTo>
                  <a:pt x="298650" y="214572"/>
                  <a:pt x="312095" y="221974"/>
                  <a:pt x="312113" y="231108"/>
                </a:cubicBezTo>
                <a:close/>
                <a:moveTo>
                  <a:pt x="565186" y="231108"/>
                </a:moveTo>
                <a:cubicBezTo>
                  <a:pt x="565186" y="240246"/>
                  <a:pt x="551730" y="247654"/>
                  <a:pt x="535134" y="247654"/>
                </a:cubicBezTo>
                <a:cubicBezTo>
                  <a:pt x="518537" y="247654"/>
                  <a:pt x="505082" y="240246"/>
                  <a:pt x="505082" y="231108"/>
                </a:cubicBezTo>
                <a:cubicBezTo>
                  <a:pt x="505082" y="221969"/>
                  <a:pt x="518537" y="214561"/>
                  <a:pt x="535134" y="214561"/>
                </a:cubicBezTo>
                <a:cubicBezTo>
                  <a:pt x="551723" y="214557"/>
                  <a:pt x="565176" y="221958"/>
                  <a:pt x="565186" y="231092"/>
                </a:cubicBezTo>
                <a:cubicBezTo>
                  <a:pt x="565186" y="231097"/>
                  <a:pt x="565186" y="231103"/>
                  <a:pt x="565186" y="231108"/>
                </a:cubicBezTo>
                <a:close/>
                <a:moveTo>
                  <a:pt x="818327" y="231108"/>
                </a:moveTo>
                <a:cubicBezTo>
                  <a:pt x="818327" y="240246"/>
                  <a:pt x="804873" y="247654"/>
                  <a:pt x="788276" y="247654"/>
                </a:cubicBezTo>
                <a:cubicBezTo>
                  <a:pt x="771678" y="247654"/>
                  <a:pt x="758224" y="240246"/>
                  <a:pt x="758224" y="231108"/>
                </a:cubicBezTo>
                <a:cubicBezTo>
                  <a:pt x="758224" y="221969"/>
                  <a:pt x="771678" y="214561"/>
                  <a:pt x="788276" y="214561"/>
                </a:cubicBezTo>
                <a:cubicBezTo>
                  <a:pt x="804866" y="214557"/>
                  <a:pt x="818318" y="221958"/>
                  <a:pt x="818327" y="231092"/>
                </a:cubicBezTo>
                <a:cubicBezTo>
                  <a:pt x="818327" y="231097"/>
                  <a:pt x="818327" y="231103"/>
                  <a:pt x="818327" y="231108"/>
                </a:cubicBezTo>
                <a:close/>
                <a:moveTo>
                  <a:pt x="1071469" y="231108"/>
                </a:moveTo>
                <a:cubicBezTo>
                  <a:pt x="1071469" y="240246"/>
                  <a:pt x="1058015" y="247654"/>
                  <a:pt x="1041418" y="247654"/>
                </a:cubicBezTo>
                <a:cubicBezTo>
                  <a:pt x="1024821" y="247654"/>
                  <a:pt x="1011366" y="240246"/>
                  <a:pt x="1011366" y="231108"/>
                </a:cubicBezTo>
                <a:cubicBezTo>
                  <a:pt x="1011366" y="221969"/>
                  <a:pt x="1024821" y="214561"/>
                  <a:pt x="1041418" y="214561"/>
                </a:cubicBezTo>
                <a:cubicBezTo>
                  <a:pt x="1058008" y="214557"/>
                  <a:pt x="1071461" y="221958"/>
                  <a:pt x="1071469" y="231092"/>
                </a:cubicBezTo>
                <a:cubicBezTo>
                  <a:pt x="1071469" y="231097"/>
                  <a:pt x="1071469" y="231103"/>
                  <a:pt x="1071469" y="231108"/>
                </a:cubicBezTo>
                <a:close/>
                <a:moveTo>
                  <a:pt x="1324610" y="231108"/>
                </a:moveTo>
                <a:cubicBezTo>
                  <a:pt x="1324610" y="240246"/>
                  <a:pt x="1311155" y="247654"/>
                  <a:pt x="1294558" y="247654"/>
                </a:cubicBezTo>
                <a:cubicBezTo>
                  <a:pt x="1277961" y="247654"/>
                  <a:pt x="1264506" y="240246"/>
                  <a:pt x="1264506" y="231108"/>
                </a:cubicBezTo>
                <a:cubicBezTo>
                  <a:pt x="1264506" y="221969"/>
                  <a:pt x="1277961" y="214561"/>
                  <a:pt x="1294558" y="214561"/>
                </a:cubicBezTo>
                <a:cubicBezTo>
                  <a:pt x="1311146" y="214572"/>
                  <a:pt x="1324591" y="221974"/>
                  <a:pt x="1324610" y="231108"/>
                </a:cubicBezTo>
                <a:close/>
                <a:moveTo>
                  <a:pt x="58972" y="338421"/>
                </a:moveTo>
                <a:cubicBezTo>
                  <a:pt x="58972" y="347559"/>
                  <a:pt x="45517" y="354967"/>
                  <a:pt x="28920" y="354967"/>
                </a:cubicBezTo>
                <a:cubicBezTo>
                  <a:pt x="12323" y="354967"/>
                  <a:pt x="-1132" y="347559"/>
                  <a:pt x="-1132" y="338421"/>
                </a:cubicBezTo>
                <a:cubicBezTo>
                  <a:pt x="-1132" y="329282"/>
                  <a:pt x="12323" y="321875"/>
                  <a:pt x="28920" y="321875"/>
                </a:cubicBezTo>
                <a:cubicBezTo>
                  <a:pt x="45510" y="321870"/>
                  <a:pt x="58963" y="329271"/>
                  <a:pt x="58972" y="338405"/>
                </a:cubicBezTo>
                <a:cubicBezTo>
                  <a:pt x="58972" y="338411"/>
                  <a:pt x="58972" y="338416"/>
                  <a:pt x="58972" y="338421"/>
                </a:cubicBezTo>
                <a:close/>
                <a:moveTo>
                  <a:pt x="312113" y="338421"/>
                </a:moveTo>
                <a:cubicBezTo>
                  <a:pt x="312113" y="347559"/>
                  <a:pt x="298659" y="354967"/>
                  <a:pt x="282062" y="354967"/>
                </a:cubicBezTo>
                <a:cubicBezTo>
                  <a:pt x="265466" y="354967"/>
                  <a:pt x="252010" y="347559"/>
                  <a:pt x="252010" y="338421"/>
                </a:cubicBezTo>
                <a:cubicBezTo>
                  <a:pt x="252010" y="329282"/>
                  <a:pt x="265466" y="321875"/>
                  <a:pt x="282062" y="321875"/>
                </a:cubicBezTo>
                <a:cubicBezTo>
                  <a:pt x="298650" y="321885"/>
                  <a:pt x="312095" y="329287"/>
                  <a:pt x="312113" y="338421"/>
                </a:cubicBezTo>
                <a:close/>
                <a:moveTo>
                  <a:pt x="565186" y="338421"/>
                </a:moveTo>
                <a:cubicBezTo>
                  <a:pt x="565186" y="347559"/>
                  <a:pt x="551730" y="354967"/>
                  <a:pt x="535134" y="354967"/>
                </a:cubicBezTo>
                <a:cubicBezTo>
                  <a:pt x="518537" y="354967"/>
                  <a:pt x="505082" y="347559"/>
                  <a:pt x="505082" y="338421"/>
                </a:cubicBezTo>
                <a:cubicBezTo>
                  <a:pt x="505082" y="329282"/>
                  <a:pt x="518537" y="321875"/>
                  <a:pt x="535134" y="321875"/>
                </a:cubicBezTo>
                <a:cubicBezTo>
                  <a:pt x="551723" y="321870"/>
                  <a:pt x="565176" y="329271"/>
                  <a:pt x="565186" y="338405"/>
                </a:cubicBezTo>
                <a:cubicBezTo>
                  <a:pt x="565186" y="338411"/>
                  <a:pt x="565186" y="338416"/>
                  <a:pt x="565186" y="338421"/>
                </a:cubicBezTo>
                <a:close/>
                <a:moveTo>
                  <a:pt x="818327" y="338421"/>
                </a:moveTo>
                <a:cubicBezTo>
                  <a:pt x="818327" y="347559"/>
                  <a:pt x="804873" y="354967"/>
                  <a:pt x="788276" y="354967"/>
                </a:cubicBezTo>
                <a:cubicBezTo>
                  <a:pt x="771678" y="354967"/>
                  <a:pt x="758224" y="347559"/>
                  <a:pt x="758224" y="338421"/>
                </a:cubicBezTo>
                <a:cubicBezTo>
                  <a:pt x="758224" y="329282"/>
                  <a:pt x="771678" y="321875"/>
                  <a:pt x="788276" y="321875"/>
                </a:cubicBezTo>
                <a:cubicBezTo>
                  <a:pt x="804866" y="321870"/>
                  <a:pt x="818318" y="329271"/>
                  <a:pt x="818327" y="338405"/>
                </a:cubicBezTo>
                <a:cubicBezTo>
                  <a:pt x="818327" y="338411"/>
                  <a:pt x="818327" y="338416"/>
                  <a:pt x="818327" y="338421"/>
                </a:cubicBezTo>
                <a:close/>
                <a:moveTo>
                  <a:pt x="1071469" y="338421"/>
                </a:moveTo>
                <a:cubicBezTo>
                  <a:pt x="1071469" y="347559"/>
                  <a:pt x="1058015" y="354967"/>
                  <a:pt x="1041418" y="354967"/>
                </a:cubicBezTo>
                <a:cubicBezTo>
                  <a:pt x="1024821" y="354967"/>
                  <a:pt x="1011366" y="347559"/>
                  <a:pt x="1011366" y="338421"/>
                </a:cubicBezTo>
                <a:cubicBezTo>
                  <a:pt x="1011366" y="329282"/>
                  <a:pt x="1024821" y="321875"/>
                  <a:pt x="1041418" y="321875"/>
                </a:cubicBezTo>
                <a:cubicBezTo>
                  <a:pt x="1058008" y="321870"/>
                  <a:pt x="1071461" y="329271"/>
                  <a:pt x="1071469" y="338405"/>
                </a:cubicBezTo>
                <a:cubicBezTo>
                  <a:pt x="1071469" y="338411"/>
                  <a:pt x="1071469" y="338416"/>
                  <a:pt x="1071469" y="338421"/>
                </a:cubicBezTo>
                <a:close/>
                <a:moveTo>
                  <a:pt x="1324610" y="338421"/>
                </a:moveTo>
                <a:cubicBezTo>
                  <a:pt x="1324610" y="347559"/>
                  <a:pt x="1311155" y="354967"/>
                  <a:pt x="1294558" y="354967"/>
                </a:cubicBezTo>
                <a:cubicBezTo>
                  <a:pt x="1277961" y="354967"/>
                  <a:pt x="1264506" y="347559"/>
                  <a:pt x="1264506" y="338421"/>
                </a:cubicBezTo>
                <a:cubicBezTo>
                  <a:pt x="1264506" y="329282"/>
                  <a:pt x="1277961" y="321875"/>
                  <a:pt x="1294558" y="321875"/>
                </a:cubicBezTo>
                <a:cubicBezTo>
                  <a:pt x="1311146" y="321885"/>
                  <a:pt x="1324591" y="329287"/>
                  <a:pt x="1324610" y="338421"/>
                </a:cubicBezTo>
                <a:close/>
                <a:moveTo>
                  <a:pt x="58972" y="445734"/>
                </a:moveTo>
                <a:cubicBezTo>
                  <a:pt x="58972" y="454872"/>
                  <a:pt x="45517" y="462280"/>
                  <a:pt x="28920" y="462280"/>
                </a:cubicBezTo>
                <a:cubicBezTo>
                  <a:pt x="12323" y="462280"/>
                  <a:pt x="-1132" y="454872"/>
                  <a:pt x="-1132" y="445734"/>
                </a:cubicBezTo>
                <a:cubicBezTo>
                  <a:pt x="-1132" y="436595"/>
                  <a:pt x="12323" y="429188"/>
                  <a:pt x="28920" y="429188"/>
                </a:cubicBezTo>
                <a:cubicBezTo>
                  <a:pt x="45510" y="429183"/>
                  <a:pt x="58963" y="436584"/>
                  <a:pt x="58972" y="445718"/>
                </a:cubicBezTo>
                <a:cubicBezTo>
                  <a:pt x="58972" y="445723"/>
                  <a:pt x="58972" y="445728"/>
                  <a:pt x="58972" y="445734"/>
                </a:cubicBezTo>
                <a:close/>
                <a:moveTo>
                  <a:pt x="312113" y="445734"/>
                </a:moveTo>
                <a:cubicBezTo>
                  <a:pt x="312113" y="454872"/>
                  <a:pt x="298659" y="462280"/>
                  <a:pt x="282062" y="462280"/>
                </a:cubicBezTo>
                <a:cubicBezTo>
                  <a:pt x="265466" y="462280"/>
                  <a:pt x="252010" y="454872"/>
                  <a:pt x="252010" y="445734"/>
                </a:cubicBezTo>
                <a:cubicBezTo>
                  <a:pt x="252010" y="436595"/>
                  <a:pt x="265466" y="429188"/>
                  <a:pt x="282062" y="429188"/>
                </a:cubicBezTo>
                <a:cubicBezTo>
                  <a:pt x="298650" y="429198"/>
                  <a:pt x="312095" y="436600"/>
                  <a:pt x="312113" y="445734"/>
                </a:cubicBezTo>
                <a:close/>
                <a:moveTo>
                  <a:pt x="565186" y="445734"/>
                </a:moveTo>
                <a:cubicBezTo>
                  <a:pt x="565186" y="454872"/>
                  <a:pt x="551730" y="462280"/>
                  <a:pt x="535134" y="462280"/>
                </a:cubicBezTo>
                <a:cubicBezTo>
                  <a:pt x="518537" y="462280"/>
                  <a:pt x="505082" y="454872"/>
                  <a:pt x="505082" y="445734"/>
                </a:cubicBezTo>
                <a:cubicBezTo>
                  <a:pt x="505082" y="436595"/>
                  <a:pt x="518537" y="429188"/>
                  <a:pt x="535134" y="429188"/>
                </a:cubicBezTo>
                <a:cubicBezTo>
                  <a:pt x="551723" y="429183"/>
                  <a:pt x="565176" y="436584"/>
                  <a:pt x="565186" y="445718"/>
                </a:cubicBezTo>
                <a:cubicBezTo>
                  <a:pt x="565186" y="445723"/>
                  <a:pt x="565186" y="445728"/>
                  <a:pt x="565186" y="445734"/>
                </a:cubicBezTo>
                <a:close/>
                <a:moveTo>
                  <a:pt x="818327" y="445734"/>
                </a:moveTo>
                <a:cubicBezTo>
                  <a:pt x="818327" y="454872"/>
                  <a:pt x="804873" y="462280"/>
                  <a:pt x="788276" y="462280"/>
                </a:cubicBezTo>
                <a:cubicBezTo>
                  <a:pt x="771678" y="462280"/>
                  <a:pt x="758224" y="454872"/>
                  <a:pt x="758224" y="445734"/>
                </a:cubicBezTo>
                <a:cubicBezTo>
                  <a:pt x="758224" y="436595"/>
                  <a:pt x="771678" y="429188"/>
                  <a:pt x="788276" y="429188"/>
                </a:cubicBezTo>
                <a:cubicBezTo>
                  <a:pt x="804866" y="429183"/>
                  <a:pt x="818318" y="436584"/>
                  <a:pt x="818327" y="445718"/>
                </a:cubicBezTo>
                <a:cubicBezTo>
                  <a:pt x="818327" y="445723"/>
                  <a:pt x="818327" y="445728"/>
                  <a:pt x="818327" y="445734"/>
                </a:cubicBezTo>
                <a:close/>
                <a:moveTo>
                  <a:pt x="1071469" y="445734"/>
                </a:moveTo>
                <a:cubicBezTo>
                  <a:pt x="1071469" y="454872"/>
                  <a:pt x="1058015" y="462280"/>
                  <a:pt x="1041418" y="462280"/>
                </a:cubicBezTo>
                <a:cubicBezTo>
                  <a:pt x="1024821" y="462280"/>
                  <a:pt x="1011366" y="454872"/>
                  <a:pt x="1011366" y="445734"/>
                </a:cubicBezTo>
                <a:cubicBezTo>
                  <a:pt x="1011366" y="436595"/>
                  <a:pt x="1024821" y="429188"/>
                  <a:pt x="1041418" y="429188"/>
                </a:cubicBezTo>
                <a:cubicBezTo>
                  <a:pt x="1058008" y="429183"/>
                  <a:pt x="1071461" y="436584"/>
                  <a:pt x="1071469" y="445718"/>
                </a:cubicBezTo>
                <a:cubicBezTo>
                  <a:pt x="1071469" y="445723"/>
                  <a:pt x="1071469" y="445728"/>
                  <a:pt x="1071469" y="445734"/>
                </a:cubicBezTo>
                <a:close/>
                <a:moveTo>
                  <a:pt x="1324610" y="445734"/>
                </a:moveTo>
                <a:cubicBezTo>
                  <a:pt x="1324610" y="454872"/>
                  <a:pt x="1311155" y="462280"/>
                  <a:pt x="1294558" y="462280"/>
                </a:cubicBezTo>
                <a:cubicBezTo>
                  <a:pt x="1277961" y="462280"/>
                  <a:pt x="1264506" y="454872"/>
                  <a:pt x="1264506" y="445734"/>
                </a:cubicBezTo>
                <a:cubicBezTo>
                  <a:pt x="1264506" y="436595"/>
                  <a:pt x="1277961" y="429188"/>
                  <a:pt x="1294558" y="429188"/>
                </a:cubicBezTo>
                <a:cubicBezTo>
                  <a:pt x="1311146" y="429198"/>
                  <a:pt x="1324591" y="436600"/>
                  <a:pt x="1324610" y="44573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7" name="Text 2"/>
          <p:cNvSpPr/>
          <p:nvPr/>
        </p:nvSpPr>
        <p:spPr>
          <a:xfrm>
            <a:off x="5096510" y="871220"/>
            <a:ext cx="1324610" cy="46228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1253804" y="5967093"/>
            <a:ext cx="2088110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张方哲</a:t>
            </a:r>
            <a:endParaRPr lang="zh-CN" altLang="en-US" sz="20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9" name="Text 4"/>
          <p:cNvSpPr/>
          <p:nvPr/>
        </p:nvSpPr>
        <p:spPr>
          <a:xfrm>
            <a:off x="8295000" y="5354886"/>
            <a:ext cx="3133734" cy="102305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汇报时间：2025.07.2</a:t>
            </a:r>
            <a:r>
              <a:rPr lang="en-US" altLang="zh-CN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5</a:t>
            </a:r>
            <a:endParaRPr lang="en-US" sz="2800" dirty="0"/>
          </a:p>
        </p:txBody>
      </p:sp>
      <p:sp>
        <p:nvSpPr>
          <p:cNvPr id="10" name="Shape 5"/>
          <p:cNvSpPr/>
          <p:nvPr/>
        </p:nvSpPr>
        <p:spPr>
          <a:xfrm>
            <a:off x="957050" y="987713"/>
            <a:ext cx="878810" cy="279259"/>
          </a:xfrm>
          <a:custGeom>
            <a:avLst/>
            <a:gdLst/>
            <a:ahLst/>
            <a:cxnLst/>
            <a:rect l="l" t="t" r="r" b="b"/>
            <a:pathLst>
              <a:path w="878810" h="279259">
                <a:moveTo>
                  <a:pt x="192859" y="139265"/>
                </a:moveTo>
                <a:lnTo>
                  <a:pt x="54326" y="-101"/>
                </a:lnTo>
                <a:lnTo>
                  <a:pt x="-976" y="55587"/>
                </a:lnTo>
                <a:lnTo>
                  <a:pt x="43352" y="100198"/>
                </a:lnTo>
                <a:lnTo>
                  <a:pt x="78533" y="139582"/>
                </a:lnTo>
                <a:lnTo>
                  <a:pt x="43352" y="178953"/>
                </a:lnTo>
                <a:lnTo>
                  <a:pt x="-976" y="223565"/>
                </a:lnTo>
                <a:lnTo>
                  <a:pt x="54326" y="279259"/>
                </a:lnTo>
                <a:lnTo>
                  <a:pt x="192859" y="139893"/>
                </a:lnTo>
                <a:lnTo>
                  <a:pt x="192553" y="139576"/>
                </a:lnTo>
                <a:close/>
                <a:moveTo>
                  <a:pt x="421509" y="139265"/>
                </a:moveTo>
                <a:lnTo>
                  <a:pt x="282977" y="-101"/>
                </a:lnTo>
                <a:lnTo>
                  <a:pt x="227674" y="55587"/>
                </a:lnTo>
                <a:lnTo>
                  <a:pt x="272002" y="100198"/>
                </a:lnTo>
                <a:lnTo>
                  <a:pt x="307123" y="139582"/>
                </a:lnTo>
                <a:lnTo>
                  <a:pt x="272002" y="178953"/>
                </a:lnTo>
                <a:lnTo>
                  <a:pt x="227674" y="223565"/>
                </a:lnTo>
                <a:lnTo>
                  <a:pt x="282977" y="279259"/>
                </a:lnTo>
                <a:lnTo>
                  <a:pt x="421509" y="139893"/>
                </a:lnTo>
                <a:lnTo>
                  <a:pt x="421204" y="139576"/>
                </a:lnTo>
                <a:close/>
                <a:moveTo>
                  <a:pt x="650160" y="139265"/>
                </a:moveTo>
                <a:lnTo>
                  <a:pt x="511627" y="-101"/>
                </a:lnTo>
                <a:lnTo>
                  <a:pt x="456264" y="55587"/>
                </a:lnTo>
                <a:lnTo>
                  <a:pt x="500653" y="100198"/>
                </a:lnTo>
                <a:lnTo>
                  <a:pt x="535774" y="139582"/>
                </a:lnTo>
                <a:lnTo>
                  <a:pt x="500653" y="178953"/>
                </a:lnTo>
                <a:lnTo>
                  <a:pt x="456264" y="223565"/>
                </a:lnTo>
                <a:lnTo>
                  <a:pt x="511627" y="279259"/>
                </a:lnTo>
                <a:lnTo>
                  <a:pt x="650160" y="139893"/>
                </a:lnTo>
                <a:lnTo>
                  <a:pt x="649854" y="139576"/>
                </a:lnTo>
                <a:close/>
                <a:moveTo>
                  <a:pt x="878810" y="139265"/>
                </a:moveTo>
                <a:lnTo>
                  <a:pt x="740277" y="-101"/>
                </a:lnTo>
                <a:lnTo>
                  <a:pt x="684914" y="55587"/>
                </a:lnTo>
                <a:lnTo>
                  <a:pt x="729242" y="100198"/>
                </a:lnTo>
                <a:lnTo>
                  <a:pt x="764423" y="139582"/>
                </a:lnTo>
                <a:lnTo>
                  <a:pt x="729242" y="178953"/>
                </a:lnTo>
                <a:lnTo>
                  <a:pt x="684914" y="223565"/>
                </a:lnTo>
                <a:lnTo>
                  <a:pt x="740277" y="279259"/>
                </a:lnTo>
                <a:lnTo>
                  <a:pt x="878810" y="139893"/>
                </a:lnTo>
                <a:lnTo>
                  <a:pt x="878444" y="139576"/>
                </a:lnTo>
                <a:close/>
              </a:path>
            </a:pathLst>
          </a:custGeom>
          <a:solidFill>
            <a:srgbClr val="2142E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1" name="Text 6"/>
          <p:cNvSpPr/>
          <p:nvPr/>
        </p:nvSpPr>
        <p:spPr>
          <a:xfrm>
            <a:off x="957050" y="987713"/>
            <a:ext cx="878810" cy="27925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10444145" y="2935569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Text 8"/>
          <p:cNvSpPr/>
          <p:nvPr/>
        </p:nvSpPr>
        <p:spPr>
          <a:xfrm>
            <a:off x="10444145" y="2935569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 rot="5400000">
            <a:off x="2578242" y="1945212"/>
            <a:ext cx="6090" cy="3248474"/>
          </a:xfrm>
          <a:custGeom>
            <a:avLst/>
            <a:gdLst/>
            <a:ahLst/>
            <a:cxnLst/>
            <a:rect l="l" t="t" r="r" b="b"/>
            <a:pathLst>
              <a:path w="6090" h="3248474">
                <a:moveTo>
                  <a:pt x="6090" y="-1437"/>
                </a:moveTo>
                <a:lnTo>
                  <a:pt x="6090" y="324847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Text 10"/>
          <p:cNvSpPr/>
          <p:nvPr/>
        </p:nvSpPr>
        <p:spPr>
          <a:xfrm rot="5400000">
            <a:off x="2578142" y="2275815"/>
            <a:ext cx="6090" cy="3248474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11824" y="3673848"/>
            <a:ext cx="7614284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指导老师：</a:t>
            </a:r>
            <a:r>
              <a:rPr lang="zh-CN" altLang="en-US" sz="2400" dirty="0"/>
              <a:t>清华大学深研院   袁春   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              </a:t>
            </a:r>
            <a:r>
              <a:rPr lang="zh-CN" altLang="en-US" sz="2400" dirty="0"/>
              <a:t>郑江茂  俞承霖  张洋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AIGC—</a:t>
            </a:r>
            <a:r>
              <a:rPr lang="zh-CN" altLang="en-US" sz="2400" b="1" dirty="0"/>
              <a:t>第四组：</a:t>
            </a:r>
            <a:r>
              <a:rPr lang="zh-CN" altLang="en-US" sz="2400" dirty="0"/>
              <a:t>夏特雄 </a:t>
            </a:r>
            <a:r>
              <a:rPr lang="zh-CN" altLang="en-US" sz="2400" dirty="0"/>
              <a:t>张方哲 刘姝含 郭兆容 贾欣乐</a:t>
            </a:r>
            <a:endParaRPr lang="zh-CN" altLang="en-US" sz="2400" dirty="0"/>
          </a:p>
        </p:txBody>
      </p:sp>
      <p:pic>
        <p:nvPicPr>
          <p:cNvPr id="17" name="图片 16" descr="图片包含 图标&#10;&#10;AI 生成的内容可能不正确。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5475" y="278463"/>
            <a:ext cx="2847588" cy="22780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3:12:51-d1o9qktn1ofju4a0m70g.png"/>
          <p:cNvPicPr>
            <a:picLocks noChangeAspect="1"/>
          </p:cNvPicPr>
          <p:nvPr/>
        </p:nvPicPr>
        <p:blipFill>
          <a:blip r:embed="rId2"/>
          <a:srcRect l="1285" r="1285"/>
          <a:stretch>
            <a:fillRect/>
          </a:stretch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indent="0" algn="ctr">
              <a:lnSpc>
                <a:spcPct val="110000"/>
              </a:lnSpc>
              <a:buNone/>
            </a:pPr>
            <a:r>
              <a:rPr lang="en-US" sz="6000" b="1" dirty="0" err="1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优势</a:t>
            </a:r>
            <a:r>
              <a:rPr lang="zh-CN" altLang="en-US" sz="6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展望</a:t>
            </a:r>
            <a:endParaRPr lang="en-US" sz="60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test-kimi-img.moonshot.cn/pub/slides/slides_tmpl/image/25-07-11-13:12:51-d1o9qktn1ofju4a0m7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test-kimi-img.moonshot.cn/pub/slides/slides_tmpl/image/25-07-11-13:12:51-d1o9qktn1ofju4a0m7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  <p:pic>
        <p:nvPicPr>
          <p:cNvPr id="15" name="图片 14" descr="图片包含 图标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2380" y="392740"/>
            <a:ext cx="904882" cy="723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2"/>
          <a:srcRect t="36088" b="36088"/>
          <a:stretch>
            <a:fillRect/>
          </a:stretch>
        </p:blipFill>
        <p:spPr>
          <a:xfrm>
            <a:off x="6217151" y="2680634"/>
            <a:ext cx="5407794" cy="3622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 0"/>
          <p:cNvSpPr/>
          <p:nvPr/>
        </p:nvSpPr>
        <p:spPr>
          <a:xfrm>
            <a:off x="6966531" y="1370942"/>
            <a:ext cx="6148070" cy="9619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60000"/>
              </a:lnSpc>
            </a:pPr>
            <a:r>
              <a:rPr lang="en-US" sz="4000" b="1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高维复杂环境适应</a:t>
            </a:r>
            <a:endParaRPr lang="en-US" sz="4000" b="1" dirty="0"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903653" y="3808922"/>
            <a:ext cx="4034790" cy="17980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支持三维动态密集障碍物场景，显著提升无人机在复杂环境中的避障能力。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316713" y="2889452"/>
            <a:ext cx="3317662" cy="7908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6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动态密集障碍物</a:t>
            </a:r>
            <a:endParaRPr lang="en-US" sz="2400" dirty="0"/>
          </a:p>
        </p:txBody>
      </p:sp>
      <p:sp>
        <p:nvSpPr>
          <p:cNvPr id="9" name="Shape 3"/>
          <p:cNvSpPr/>
          <p:nvPr/>
        </p:nvSpPr>
        <p:spPr>
          <a:xfrm>
            <a:off x="6350268" y="1696829"/>
            <a:ext cx="520745" cy="469650"/>
          </a:xfrm>
          <a:custGeom>
            <a:avLst/>
            <a:gdLst/>
            <a:ahLst/>
            <a:cxnLst/>
            <a:rect l="l" t="t" r="r" b="b"/>
            <a:pathLst>
              <a:path w="520745" h="469650">
                <a:moveTo>
                  <a:pt x="189051" y="376005"/>
                </a:moveTo>
                <a:lnTo>
                  <a:pt x="261727" y="303842"/>
                </a:lnTo>
                <a:lnTo>
                  <a:pt x="-10343" y="303842"/>
                </a:lnTo>
                <a:lnTo>
                  <a:pt x="-10343" y="165726"/>
                </a:lnTo>
                <a:lnTo>
                  <a:pt x="262346" y="165726"/>
                </a:lnTo>
                <a:lnTo>
                  <a:pt x="189051" y="93543"/>
                </a:lnTo>
                <a:lnTo>
                  <a:pt x="283469" y="-101"/>
                </a:lnTo>
                <a:lnTo>
                  <a:pt x="520745" y="234241"/>
                </a:lnTo>
                <a:lnTo>
                  <a:pt x="520126" y="234777"/>
                </a:lnTo>
                <a:lnTo>
                  <a:pt x="520745" y="235301"/>
                </a:lnTo>
                <a:lnTo>
                  <a:pt x="283469" y="469650"/>
                </a:lnTo>
                <a:close/>
              </a:path>
            </a:pathLst>
          </a:custGeom>
          <a:gradFill flip="none" rotWithShape="1">
            <a:gsLst>
              <a:gs pos="0">
                <a:srgbClr val="2142EF">
                  <a:alpha val="0"/>
                </a:srgbClr>
              </a:gs>
              <a:gs pos="78000">
                <a:srgbClr val="2142EF"/>
              </a:gs>
            </a:gsLst>
            <a:lin ang="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4"/>
          <p:cNvSpPr/>
          <p:nvPr/>
        </p:nvSpPr>
        <p:spPr>
          <a:xfrm>
            <a:off x="5348423" y="1800088"/>
            <a:ext cx="520745" cy="4696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图片 10" descr="图片包含 图标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063" y="376907"/>
            <a:ext cx="904882" cy="723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图片 18" descr="图表&#10;&#10;AI 生成的内容可能不正确。"/>
          <p:cNvPicPr>
            <a:picLocks noChangeAspect="1"/>
          </p:cNvPicPr>
          <p:nvPr/>
        </p:nvPicPr>
        <p:blipFill>
          <a:blip r:embed="rId4"/>
          <a:srcRect l="22676" r="16739" b="6833"/>
          <a:stretch>
            <a:fillRect/>
          </a:stretch>
        </p:blipFill>
        <p:spPr>
          <a:xfrm>
            <a:off x="303049" y="376907"/>
            <a:ext cx="5086654" cy="5121521"/>
          </a:xfrm>
          <a:prstGeom prst="rect">
            <a:avLst/>
          </a:prstGeom>
        </p:spPr>
      </p:pic>
      <p:sp>
        <p:nvSpPr>
          <p:cNvPr id="6" name="Text 4"/>
          <p:cNvSpPr/>
          <p:nvPr/>
        </p:nvSpPr>
        <p:spPr>
          <a:xfrm>
            <a:off x="656695" y="789593"/>
            <a:ext cx="878810" cy="27925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09095" y="941993"/>
            <a:ext cx="878810" cy="27925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1"/>
          <p:cNvSpPr/>
          <p:nvPr/>
        </p:nvSpPr>
        <p:spPr>
          <a:xfrm>
            <a:off x="303049" y="5583655"/>
            <a:ext cx="4808877" cy="4415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</a:t>
            </a:r>
            <a:r>
              <a:rPr lang="zh-CN" alt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三维仿真图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49" y="1689100"/>
            <a:ext cx="4418204" cy="2590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 0"/>
          <p:cNvSpPr/>
          <p:nvPr/>
        </p:nvSpPr>
        <p:spPr>
          <a:xfrm>
            <a:off x="1729025" y="379928"/>
            <a:ext cx="7023100" cy="9619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0">
              <a:lnSpc>
                <a:spcPct val="160000"/>
              </a:lnSpc>
              <a:buNone/>
            </a:pPr>
            <a:r>
              <a:rPr lang="en-US" sz="4000" b="1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实时感知驱动</a:t>
            </a:r>
            <a:endParaRPr lang="en-US" sz="4000" b="1" dirty="0"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881393" y="2850865"/>
            <a:ext cx="3830916" cy="9268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无需精准建图，直接处理传感器数据，增强系统对未知环境的适应性</a:t>
            </a: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194794" y="1877236"/>
            <a:ext cx="3733165" cy="62865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6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传感器数据处理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656695" y="789593"/>
            <a:ext cx="878810" cy="279259"/>
          </a:xfrm>
          <a:custGeom>
            <a:avLst/>
            <a:gdLst/>
            <a:ahLst/>
            <a:cxnLst/>
            <a:rect l="l" t="t" r="r" b="b"/>
            <a:pathLst>
              <a:path w="878810" h="279259">
                <a:moveTo>
                  <a:pt x="192859" y="139265"/>
                </a:moveTo>
                <a:lnTo>
                  <a:pt x="54326" y="-101"/>
                </a:lnTo>
                <a:lnTo>
                  <a:pt x="-976" y="55587"/>
                </a:lnTo>
                <a:lnTo>
                  <a:pt x="43352" y="100198"/>
                </a:lnTo>
                <a:lnTo>
                  <a:pt x="78533" y="139582"/>
                </a:lnTo>
                <a:lnTo>
                  <a:pt x="43352" y="178953"/>
                </a:lnTo>
                <a:lnTo>
                  <a:pt x="-976" y="223565"/>
                </a:lnTo>
                <a:lnTo>
                  <a:pt x="54326" y="279259"/>
                </a:lnTo>
                <a:lnTo>
                  <a:pt x="192859" y="139893"/>
                </a:lnTo>
                <a:lnTo>
                  <a:pt x="192553" y="139576"/>
                </a:lnTo>
                <a:close/>
                <a:moveTo>
                  <a:pt x="421509" y="139265"/>
                </a:moveTo>
                <a:lnTo>
                  <a:pt x="282977" y="-101"/>
                </a:lnTo>
                <a:lnTo>
                  <a:pt x="227674" y="55587"/>
                </a:lnTo>
                <a:lnTo>
                  <a:pt x="272002" y="100198"/>
                </a:lnTo>
                <a:lnTo>
                  <a:pt x="307123" y="139582"/>
                </a:lnTo>
                <a:lnTo>
                  <a:pt x="272002" y="178953"/>
                </a:lnTo>
                <a:lnTo>
                  <a:pt x="227674" y="223565"/>
                </a:lnTo>
                <a:lnTo>
                  <a:pt x="282977" y="279259"/>
                </a:lnTo>
                <a:lnTo>
                  <a:pt x="421509" y="139893"/>
                </a:lnTo>
                <a:lnTo>
                  <a:pt x="421204" y="139576"/>
                </a:lnTo>
                <a:close/>
                <a:moveTo>
                  <a:pt x="650160" y="139265"/>
                </a:moveTo>
                <a:lnTo>
                  <a:pt x="511627" y="-101"/>
                </a:lnTo>
                <a:lnTo>
                  <a:pt x="456264" y="55587"/>
                </a:lnTo>
                <a:lnTo>
                  <a:pt x="500653" y="100198"/>
                </a:lnTo>
                <a:lnTo>
                  <a:pt x="535774" y="139582"/>
                </a:lnTo>
                <a:lnTo>
                  <a:pt x="500653" y="178953"/>
                </a:lnTo>
                <a:lnTo>
                  <a:pt x="456264" y="223565"/>
                </a:lnTo>
                <a:lnTo>
                  <a:pt x="511627" y="279259"/>
                </a:lnTo>
                <a:lnTo>
                  <a:pt x="650160" y="139893"/>
                </a:lnTo>
                <a:lnTo>
                  <a:pt x="649854" y="139576"/>
                </a:lnTo>
                <a:close/>
                <a:moveTo>
                  <a:pt x="878810" y="139265"/>
                </a:moveTo>
                <a:lnTo>
                  <a:pt x="740277" y="-101"/>
                </a:lnTo>
                <a:lnTo>
                  <a:pt x="684914" y="55587"/>
                </a:lnTo>
                <a:lnTo>
                  <a:pt x="729242" y="100198"/>
                </a:lnTo>
                <a:lnTo>
                  <a:pt x="764423" y="139582"/>
                </a:lnTo>
                <a:lnTo>
                  <a:pt x="729242" y="178953"/>
                </a:lnTo>
                <a:lnTo>
                  <a:pt x="684914" y="223565"/>
                </a:lnTo>
                <a:lnTo>
                  <a:pt x="740277" y="279259"/>
                </a:lnTo>
                <a:lnTo>
                  <a:pt x="878810" y="139893"/>
                </a:lnTo>
                <a:lnTo>
                  <a:pt x="878444" y="139576"/>
                </a:lnTo>
                <a:close/>
              </a:path>
            </a:pathLst>
          </a:custGeom>
          <a:solidFill>
            <a:srgbClr val="2142E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 4"/>
          <p:cNvSpPr/>
          <p:nvPr/>
        </p:nvSpPr>
        <p:spPr>
          <a:xfrm>
            <a:off x="656695" y="789593"/>
            <a:ext cx="878810" cy="27925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2" name="图片 11" descr="文本&#10;&#10;AI 生成的内容可能不正确。"/>
          <p:cNvPicPr>
            <a:picLocks noChangeAspect="1"/>
          </p:cNvPicPr>
          <p:nvPr/>
        </p:nvPicPr>
        <p:blipFill>
          <a:blip r:embed="rId3"/>
          <a:srcRect l="12896" t="65258" r="9153" b="6431"/>
          <a:stretch>
            <a:fillRect/>
          </a:stretch>
        </p:blipFill>
        <p:spPr>
          <a:xfrm>
            <a:off x="558076" y="4624879"/>
            <a:ext cx="4447877" cy="1606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 descr="图示&#10;&#10;AI 生成的内容可能不正确。"/>
          <p:cNvPicPr>
            <a:picLocks noChangeAspect="1"/>
          </p:cNvPicPr>
          <p:nvPr/>
        </p:nvPicPr>
        <p:blipFill>
          <a:blip r:embed="rId4"/>
          <a:srcRect r="15065"/>
          <a:stretch>
            <a:fillRect/>
          </a:stretch>
        </p:blipFill>
        <p:spPr>
          <a:xfrm>
            <a:off x="6893904" y="1755349"/>
            <a:ext cx="3990785" cy="2458301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737350" y="4914900"/>
            <a:ext cx="4901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在三维空间中，每架无人机可以通过向周围多个方向发射射线，来感知与障碍物的距离。这里的“</a:t>
            </a:r>
            <a:r>
              <a:rPr lang="en-US" altLang="zh-CN" dirty="0"/>
              <a:t>26 </a:t>
            </a:r>
            <a:r>
              <a:rPr lang="zh-CN" altLang="en-US" dirty="0"/>
              <a:t>个方向”，就像是你站在魔方中心，朝着魔方的每一个方块方向“看”一眼。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2"/>
          <a:srcRect t="36088" b="36088"/>
          <a:stretch>
            <a:fillRect/>
          </a:stretch>
        </p:blipFill>
        <p:spPr>
          <a:xfrm>
            <a:off x="409605" y="1494246"/>
            <a:ext cx="4251296" cy="31786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 0"/>
          <p:cNvSpPr/>
          <p:nvPr/>
        </p:nvSpPr>
        <p:spPr>
          <a:xfrm>
            <a:off x="1179784" y="289334"/>
            <a:ext cx="5960492" cy="10542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80000"/>
              </a:lnSpc>
              <a:buNone/>
            </a:pPr>
            <a:r>
              <a:rPr lang="en-US" sz="4000" b="1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多目标协同优化</a:t>
            </a:r>
            <a:endParaRPr lang="en-US" sz="4000" b="1" dirty="0"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32755" y="2669009"/>
            <a:ext cx="3204996" cy="151374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提供可扩展式奖励函数框架，满足多目标优化需求，提升规划效率。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059815" y="1729896"/>
            <a:ext cx="5036185" cy="7034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6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可扩展奖励函数</a:t>
            </a:r>
            <a:endParaRPr lang="en-US" sz="2000" dirty="0"/>
          </a:p>
        </p:txBody>
      </p:sp>
      <p:sp>
        <p:nvSpPr>
          <p:cNvPr id="9" name="Shape 3"/>
          <p:cNvSpPr/>
          <p:nvPr/>
        </p:nvSpPr>
        <p:spPr>
          <a:xfrm>
            <a:off x="565127" y="741109"/>
            <a:ext cx="520745" cy="469650"/>
          </a:xfrm>
          <a:custGeom>
            <a:avLst/>
            <a:gdLst/>
            <a:ahLst/>
            <a:cxnLst/>
            <a:rect l="l" t="t" r="r" b="b"/>
            <a:pathLst>
              <a:path w="520745" h="469650">
                <a:moveTo>
                  <a:pt x="189051" y="376005"/>
                </a:moveTo>
                <a:lnTo>
                  <a:pt x="261727" y="303842"/>
                </a:lnTo>
                <a:lnTo>
                  <a:pt x="-10343" y="303842"/>
                </a:lnTo>
                <a:lnTo>
                  <a:pt x="-10343" y="165726"/>
                </a:lnTo>
                <a:lnTo>
                  <a:pt x="262346" y="165726"/>
                </a:lnTo>
                <a:lnTo>
                  <a:pt x="189051" y="93543"/>
                </a:lnTo>
                <a:lnTo>
                  <a:pt x="283469" y="-101"/>
                </a:lnTo>
                <a:lnTo>
                  <a:pt x="520745" y="234241"/>
                </a:lnTo>
                <a:lnTo>
                  <a:pt x="520126" y="234777"/>
                </a:lnTo>
                <a:lnTo>
                  <a:pt x="520745" y="235301"/>
                </a:lnTo>
                <a:lnTo>
                  <a:pt x="283469" y="469650"/>
                </a:lnTo>
                <a:close/>
              </a:path>
            </a:pathLst>
          </a:custGeom>
          <a:gradFill flip="none" rotWithShape="1">
            <a:gsLst>
              <a:gs pos="0">
                <a:srgbClr val="2142EF">
                  <a:alpha val="0"/>
                </a:srgbClr>
              </a:gs>
              <a:gs pos="78000">
                <a:srgbClr val="2142EF"/>
              </a:gs>
            </a:gsLst>
            <a:lin ang="0" scaled="1"/>
          </a:gradFill>
        </p:spPr>
        <p:txBody>
          <a:bodyPr/>
          <a:lstStyle/>
          <a:p>
            <a:endParaRPr lang="zh-CN" altLang="en-US" dirty="0"/>
          </a:p>
        </p:txBody>
      </p:sp>
      <p:sp>
        <p:nvSpPr>
          <p:cNvPr id="10" name="Text 4"/>
          <p:cNvSpPr/>
          <p:nvPr/>
        </p:nvSpPr>
        <p:spPr>
          <a:xfrm>
            <a:off x="5348423" y="1800088"/>
            <a:ext cx="520745" cy="4696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7" name="图片 6" descr="表格&#10;&#10;AI 生成的内容可能不正确。"/>
          <p:cNvPicPr>
            <a:picLocks noChangeAspect="1"/>
          </p:cNvPicPr>
          <p:nvPr/>
        </p:nvPicPr>
        <p:blipFill>
          <a:blip r:embed="rId3"/>
          <a:srcRect l="1986" t="12288" b="3189"/>
          <a:stretch>
            <a:fillRect/>
          </a:stretch>
        </p:blipFill>
        <p:spPr>
          <a:xfrm>
            <a:off x="5091217" y="1343597"/>
            <a:ext cx="6691178" cy="502003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示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6" y="2506741"/>
            <a:ext cx="7484433" cy="3811518"/>
          </a:xfrm>
          <a:prstGeom prst="rect">
            <a:avLst/>
          </a:prstGeom>
        </p:spPr>
      </p:pic>
      <p:pic>
        <p:nvPicPr>
          <p:cNvPr id="2" name="Image 0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30" y="1383913"/>
            <a:ext cx="2133166" cy="587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 0"/>
          <p:cNvSpPr/>
          <p:nvPr/>
        </p:nvSpPr>
        <p:spPr>
          <a:xfrm>
            <a:off x="3614717" y="609457"/>
            <a:ext cx="8354586" cy="18158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en-US" altLang="zh-CN" dirty="0"/>
              <a:t>	</a:t>
            </a:r>
            <a:r>
              <a:rPr lang="zh-CN" altLang="en-US" dirty="0"/>
              <a:t>无人机的动态环境自适应决策能力依赖</a:t>
            </a:r>
            <a:r>
              <a:rPr lang="zh-CN" altLang="en-US" b="1" dirty="0"/>
              <a:t>感知、规划、控制</a:t>
            </a:r>
            <a:r>
              <a:rPr lang="zh-CN" altLang="en-US" dirty="0"/>
              <a:t>三者的协同优化。传统方法（如</a:t>
            </a:r>
            <a:r>
              <a:rPr lang="en-US" altLang="zh-CN" dirty="0"/>
              <a:t>A*/RRT</a:t>
            </a:r>
            <a:r>
              <a:rPr lang="zh-CN" altLang="en-US" dirty="0"/>
              <a:t>）在</a:t>
            </a:r>
            <a:r>
              <a:rPr lang="zh-CN" altLang="en-US" b="1" dirty="0"/>
              <a:t>静态场景</a:t>
            </a:r>
            <a:r>
              <a:rPr lang="zh-CN" altLang="en-US" dirty="0"/>
              <a:t>中仍具优势，而</a:t>
            </a:r>
            <a:r>
              <a:rPr lang="zh-CN" altLang="en-US" b="1" dirty="0"/>
              <a:t>强化学习与混合算法</a:t>
            </a:r>
            <a:r>
              <a:rPr lang="zh-CN" altLang="en-US" dirty="0"/>
              <a:t>正成为</a:t>
            </a:r>
            <a:r>
              <a:rPr lang="zh-CN" altLang="en-US" b="1" dirty="0"/>
              <a:t>动态环境</a:t>
            </a:r>
            <a:r>
              <a:rPr lang="zh-CN" altLang="en-US" dirty="0"/>
              <a:t>下的主流解决方案。未来，随着边缘计算和</a:t>
            </a:r>
            <a:r>
              <a:rPr lang="en-US" altLang="zh-CN" dirty="0"/>
              <a:t>5G</a:t>
            </a:r>
            <a:r>
              <a:rPr lang="zh-CN" altLang="en-US" dirty="0"/>
              <a:t>技术的普及，实时自适应决策将进一步推动无人机在复杂场景中的落地应用。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60425" y="1400639"/>
            <a:ext cx="3775710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6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自适应决策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714531" y="527991"/>
            <a:ext cx="7023100" cy="6711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强泛化能力</a:t>
            </a:r>
            <a:endParaRPr lang="en-US" dirty="0"/>
          </a:p>
        </p:txBody>
      </p:sp>
      <p:sp>
        <p:nvSpPr>
          <p:cNvPr id="7" name="Shape 3"/>
          <p:cNvSpPr/>
          <p:nvPr/>
        </p:nvSpPr>
        <p:spPr>
          <a:xfrm>
            <a:off x="656695" y="789593"/>
            <a:ext cx="878810" cy="279259"/>
          </a:xfrm>
          <a:custGeom>
            <a:avLst/>
            <a:gdLst/>
            <a:ahLst/>
            <a:cxnLst/>
            <a:rect l="l" t="t" r="r" b="b"/>
            <a:pathLst>
              <a:path w="878810" h="279259">
                <a:moveTo>
                  <a:pt x="192859" y="139265"/>
                </a:moveTo>
                <a:lnTo>
                  <a:pt x="54326" y="-101"/>
                </a:lnTo>
                <a:lnTo>
                  <a:pt x="-976" y="55587"/>
                </a:lnTo>
                <a:lnTo>
                  <a:pt x="43352" y="100198"/>
                </a:lnTo>
                <a:lnTo>
                  <a:pt x="78533" y="139582"/>
                </a:lnTo>
                <a:lnTo>
                  <a:pt x="43352" y="178953"/>
                </a:lnTo>
                <a:lnTo>
                  <a:pt x="-976" y="223565"/>
                </a:lnTo>
                <a:lnTo>
                  <a:pt x="54326" y="279259"/>
                </a:lnTo>
                <a:lnTo>
                  <a:pt x="192859" y="139893"/>
                </a:lnTo>
                <a:lnTo>
                  <a:pt x="192553" y="139576"/>
                </a:lnTo>
                <a:close/>
                <a:moveTo>
                  <a:pt x="421509" y="139265"/>
                </a:moveTo>
                <a:lnTo>
                  <a:pt x="282977" y="-101"/>
                </a:lnTo>
                <a:lnTo>
                  <a:pt x="227674" y="55587"/>
                </a:lnTo>
                <a:lnTo>
                  <a:pt x="272002" y="100198"/>
                </a:lnTo>
                <a:lnTo>
                  <a:pt x="307123" y="139582"/>
                </a:lnTo>
                <a:lnTo>
                  <a:pt x="272002" y="178953"/>
                </a:lnTo>
                <a:lnTo>
                  <a:pt x="227674" y="223565"/>
                </a:lnTo>
                <a:lnTo>
                  <a:pt x="282977" y="279259"/>
                </a:lnTo>
                <a:lnTo>
                  <a:pt x="421509" y="139893"/>
                </a:lnTo>
                <a:lnTo>
                  <a:pt x="421204" y="139576"/>
                </a:lnTo>
                <a:close/>
                <a:moveTo>
                  <a:pt x="650160" y="139265"/>
                </a:moveTo>
                <a:lnTo>
                  <a:pt x="511627" y="-101"/>
                </a:lnTo>
                <a:lnTo>
                  <a:pt x="456264" y="55587"/>
                </a:lnTo>
                <a:lnTo>
                  <a:pt x="500653" y="100198"/>
                </a:lnTo>
                <a:lnTo>
                  <a:pt x="535774" y="139582"/>
                </a:lnTo>
                <a:lnTo>
                  <a:pt x="500653" y="178953"/>
                </a:lnTo>
                <a:lnTo>
                  <a:pt x="456264" y="223565"/>
                </a:lnTo>
                <a:lnTo>
                  <a:pt x="511627" y="279259"/>
                </a:lnTo>
                <a:lnTo>
                  <a:pt x="650160" y="139893"/>
                </a:lnTo>
                <a:lnTo>
                  <a:pt x="649854" y="139576"/>
                </a:lnTo>
                <a:close/>
                <a:moveTo>
                  <a:pt x="878810" y="139265"/>
                </a:moveTo>
                <a:lnTo>
                  <a:pt x="740277" y="-101"/>
                </a:lnTo>
                <a:lnTo>
                  <a:pt x="684914" y="55587"/>
                </a:lnTo>
                <a:lnTo>
                  <a:pt x="729242" y="100198"/>
                </a:lnTo>
                <a:lnTo>
                  <a:pt x="764423" y="139582"/>
                </a:lnTo>
                <a:lnTo>
                  <a:pt x="729242" y="178953"/>
                </a:lnTo>
                <a:lnTo>
                  <a:pt x="684914" y="223565"/>
                </a:lnTo>
                <a:lnTo>
                  <a:pt x="740277" y="279259"/>
                </a:lnTo>
                <a:lnTo>
                  <a:pt x="878810" y="139893"/>
                </a:lnTo>
                <a:lnTo>
                  <a:pt x="878444" y="139576"/>
                </a:lnTo>
                <a:close/>
              </a:path>
            </a:pathLst>
          </a:custGeom>
          <a:solidFill>
            <a:srgbClr val="2142E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4"/>
          <p:cNvSpPr/>
          <p:nvPr/>
        </p:nvSpPr>
        <p:spPr>
          <a:xfrm>
            <a:off x="656695" y="789593"/>
            <a:ext cx="878810" cy="27925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图片 12" descr="图形用户界面, 应用程序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119" y="2500865"/>
            <a:ext cx="4272504" cy="38232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2"/>
          <a:srcRect t="36088" b="36088"/>
          <a:stretch>
            <a:fillRect/>
          </a:stretch>
        </p:blipFill>
        <p:spPr>
          <a:xfrm>
            <a:off x="251694" y="2579721"/>
            <a:ext cx="4911965" cy="23669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 0"/>
          <p:cNvSpPr/>
          <p:nvPr/>
        </p:nvSpPr>
        <p:spPr>
          <a:xfrm>
            <a:off x="7136053" y="744458"/>
            <a:ext cx="6148070" cy="7131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800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多智能体协同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9739" y="3440631"/>
            <a:ext cx="4256798" cy="10213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支持多智能体协同路径规划，满足群体作业需求，提升整体任务效率。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438956" y="2573547"/>
            <a:ext cx="5036185" cy="70346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6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群体协同规划</a:t>
            </a:r>
            <a:endParaRPr lang="en-US" sz="2000" dirty="0"/>
          </a:p>
        </p:txBody>
      </p:sp>
      <p:sp>
        <p:nvSpPr>
          <p:cNvPr id="9" name="Shape 3"/>
          <p:cNvSpPr/>
          <p:nvPr/>
        </p:nvSpPr>
        <p:spPr>
          <a:xfrm>
            <a:off x="5348423" y="1800088"/>
            <a:ext cx="520745" cy="469650"/>
          </a:xfrm>
          <a:custGeom>
            <a:avLst/>
            <a:gdLst/>
            <a:ahLst/>
            <a:cxnLst/>
            <a:rect l="l" t="t" r="r" b="b"/>
            <a:pathLst>
              <a:path w="520745" h="469650">
                <a:moveTo>
                  <a:pt x="189051" y="376005"/>
                </a:moveTo>
                <a:lnTo>
                  <a:pt x="261727" y="303842"/>
                </a:lnTo>
                <a:lnTo>
                  <a:pt x="-10343" y="303842"/>
                </a:lnTo>
                <a:lnTo>
                  <a:pt x="-10343" y="165726"/>
                </a:lnTo>
                <a:lnTo>
                  <a:pt x="262346" y="165726"/>
                </a:lnTo>
                <a:lnTo>
                  <a:pt x="189051" y="93543"/>
                </a:lnTo>
                <a:lnTo>
                  <a:pt x="283469" y="-101"/>
                </a:lnTo>
                <a:lnTo>
                  <a:pt x="520745" y="234241"/>
                </a:lnTo>
                <a:lnTo>
                  <a:pt x="520126" y="234777"/>
                </a:lnTo>
                <a:lnTo>
                  <a:pt x="520745" y="235301"/>
                </a:lnTo>
                <a:lnTo>
                  <a:pt x="283469" y="469650"/>
                </a:lnTo>
                <a:close/>
              </a:path>
            </a:pathLst>
          </a:custGeom>
          <a:gradFill flip="none" rotWithShape="1">
            <a:gsLst>
              <a:gs pos="0">
                <a:srgbClr val="2142EF">
                  <a:alpha val="0"/>
                </a:srgbClr>
              </a:gs>
              <a:gs pos="78000">
                <a:srgbClr val="2142EF"/>
              </a:gs>
            </a:gsLst>
            <a:lin ang="0" scaled="1"/>
          </a:gra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4"/>
          <p:cNvSpPr/>
          <p:nvPr/>
        </p:nvSpPr>
        <p:spPr>
          <a:xfrm>
            <a:off x="5348423" y="1800088"/>
            <a:ext cx="520745" cy="46965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图片 10" descr="图片包含 图标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230" y="377145"/>
            <a:ext cx="904882" cy="723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 descr="图片包含 游戏机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08" y="276330"/>
            <a:ext cx="6556392" cy="1956392"/>
          </a:xfrm>
          <a:prstGeom prst="rect">
            <a:avLst/>
          </a:prstGeom>
        </p:spPr>
      </p:pic>
      <p:pic>
        <p:nvPicPr>
          <p:cNvPr id="17" name="图片 16" descr="图示&#10;&#10;AI 生成的内容可能不正确。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63659" y="2232722"/>
            <a:ext cx="6822280" cy="3946784"/>
          </a:xfrm>
          <a:prstGeom prst="rect">
            <a:avLst/>
          </a:prstGeom>
          <a:effectLst>
            <a:softEdge rad="6350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3:12:51-d1o9qktn1ofju4a0m70g.png"/>
          <p:cNvPicPr>
            <a:picLocks noChangeAspect="1"/>
          </p:cNvPicPr>
          <p:nvPr/>
        </p:nvPicPr>
        <p:blipFill>
          <a:blip r:embed="rId2"/>
          <a:srcRect l="1285" r="1285"/>
          <a:stretch>
            <a:fillRect/>
          </a:stretch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项目成果</a:t>
            </a:r>
            <a:endParaRPr lang="en-US" sz="60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test-kimi-img.moonshot.cn/pub/slides/slides_tmpl/image/25-07-11-13:12:51-d1o9qktn1ofju4a0m7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test-kimi-img.moonshot.cn/pub/slides/slides_tmpl/image/25-07-11-13:12:51-d1o9qktn1ofju4a0m7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  <p:pic>
        <p:nvPicPr>
          <p:cNvPr id="15" name="图片 14" descr="图片包含 图标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230" y="377145"/>
            <a:ext cx="904882" cy="7239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3:12:53-d1o9qldn1ofju4a0m720.png"/>
          <p:cNvPicPr>
            <a:picLocks noChangeAspect="1"/>
          </p:cNvPicPr>
          <p:nvPr/>
        </p:nvPicPr>
        <p:blipFill>
          <a:blip r:embed="rId2"/>
          <a:srcRect t="25424" b="25424"/>
          <a:stretch>
            <a:fillRect/>
          </a:stretch>
        </p:blipFill>
        <p:spPr>
          <a:xfrm>
            <a:off x="778510" y="1114425"/>
            <a:ext cx="4978400" cy="48634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2427" y="2033077"/>
            <a:ext cx="4791710" cy="8354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完成600万次强化学习仿真训练，模型性能显著提升，具备高效路径规划能力。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969235" y="849141"/>
            <a:ext cx="5027295" cy="6161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60000"/>
              </a:lnSpc>
              <a:buNone/>
            </a:pPr>
            <a:r>
              <a:rPr lang="en-US" sz="2400" b="1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仿真训练</a:t>
            </a:r>
            <a:endParaRPr lang="en-US" dirty="0"/>
          </a:p>
        </p:txBody>
      </p:sp>
      <p:sp>
        <p:nvSpPr>
          <p:cNvPr id="5" name="Shape 2"/>
          <p:cNvSpPr/>
          <p:nvPr/>
        </p:nvSpPr>
        <p:spPr>
          <a:xfrm>
            <a:off x="6050915" y="1799698"/>
            <a:ext cx="4846955" cy="0"/>
          </a:xfrm>
          <a:prstGeom prst="line">
            <a:avLst/>
          </a:prstGeom>
          <a:noFill/>
          <a:ln w="19050">
            <a:solidFill>
              <a:srgbClr val="44546A"/>
            </a:solidFill>
            <a:prstDash val="solid"/>
            <a:headEnd type="none"/>
            <a:tailEnd type="none"/>
          </a:ln>
        </p:spPr>
        <p:txBody>
          <a:bodyPr/>
          <a:lstStyle/>
          <a:p>
            <a:endParaRPr lang="zh-CN" altLang="en-US" dirty="0"/>
          </a:p>
        </p:txBody>
      </p:sp>
      <p:pic>
        <p:nvPicPr>
          <p:cNvPr id="6" name="Image 1" descr="https://test-kimi-img.moonshot.cn/pub/slides/slides_tmpl/image/25-07-11-13:13:04-d1o9qo5n1ofju4a0m740.jpeg"/>
          <p:cNvPicPr>
            <a:picLocks noChangeAspect="1"/>
          </p:cNvPicPr>
          <p:nvPr/>
        </p:nvPicPr>
        <p:blipFill>
          <a:blip r:embed="rId3"/>
          <a:srcRect l="15676" r="15676"/>
          <a:stretch>
            <a:fillRect/>
          </a:stretch>
        </p:blipFill>
        <p:spPr>
          <a:xfrm>
            <a:off x="615315" y="1029335"/>
            <a:ext cx="4984750" cy="4840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3"/>
          <p:cNvSpPr/>
          <p:nvPr/>
        </p:nvSpPr>
        <p:spPr>
          <a:xfrm>
            <a:off x="6050915" y="728980"/>
            <a:ext cx="5450205" cy="77089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8000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模型训练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15420" y="640368"/>
            <a:ext cx="878810" cy="279259"/>
          </a:xfrm>
          <a:custGeom>
            <a:avLst/>
            <a:gdLst/>
            <a:ahLst/>
            <a:cxnLst/>
            <a:rect l="l" t="t" r="r" b="b"/>
            <a:pathLst>
              <a:path w="878810" h="279259">
                <a:moveTo>
                  <a:pt x="192859" y="139265"/>
                </a:moveTo>
                <a:lnTo>
                  <a:pt x="54326" y="-101"/>
                </a:lnTo>
                <a:lnTo>
                  <a:pt x="-976" y="55587"/>
                </a:lnTo>
                <a:lnTo>
                  <a:pt x="43352" y="100198"/>
                </a:lnTo>
                <a:lnTo>
                  <a:pt x="78533" y="139582"/>
                </a:lnTo>
                <a:lnTo>
                  <a:pt x="43352" y="178953"/>
                </a:lnTo>
                <a:lnTo>
                  <a:pt x="-976" y="223565"/>
                </a:lnTo>
                <a:lnTo>
                  <a:pt x="54326" y="279259"/>
                </a:lnTo>
                <a:lnTo>
                  <a:pt x="192859" y="139893"/>
                </a:lnTo>
                <a:lnTo>
                  <a:pt x="192553" y="139576"/>
                </a:lnTo>
                <a:close/>
                <a:moveTo>
                  <a:pt x="421509" y="139265"/>
                </a:moveTo>
                <a:lnTo>
                  <a:pt x="282977" y="-101"/>
                </a:lnTo>
                <a:lnTo>
                  <a:pt x="227674" y="55587"/>
                </a:lnTo>
                <a:lnTo>
                  <a:pt x="272002" y="100198"/>
                </a:lnTo>
                <a:lnTo>
                  <a:pt x="307123" y="139582"/>
                </a:lnTo>
                <a:lnTo>
                  <a:pt x="272002" y="178953"/>
                </a:lnTo>
                <a:lnTo>
                  <a:pt x="227674" y="223565"/>
                </a:lnTo>
                <a:lnTo>
                  <a:pt x="282977" y="279259"/>
                </a:lnTo>
                <a:lnTo>
                  <a:pt x="421509" y="139893"/>
                </a:lnTo>
                <a:lnTo>
                  <a:pt x="421204" y="139576"/>
                </a:lnTo>
                <a:close/>
                <a:moveTo>
                  <a:pt x="650160" y="139265"/>
                </a:moveTo>
                <a:lnTo>
                  <a:pt x="511627" y="-101"/>
                </a:lnTo>
                <a:lnTo>
                  <a:pt x="456264" y="55587"/>
                </a:lnTo>
                <a:lnTo>
                  <a:pt x="500653" y="100198"/>
                </a:lnTo>
                <a:lnTo>
                  <a:pt x="535774" y="139582"/>
                </a:lnTo>
                <a:lnTo>
                  <a:pt x="500653" y="178953"/>
                </a:lnTo>
                <a:lnTo>
                  <a:pt x="456264" y="223565"/>
                </a:lnTo>
                <a:lnTo>
                  <a:pt x="511627" y="279259"/>
                </a:lnTo>
                <a:lnTo>
                  <a:pt x="650160" y="139893"/>
                </a:lnTo>
                <a:lnTo>
                  <a:pt x="649854" y="139576"/>
                </a:lnTo>
                <a:close/>
                <a:moveTo>
                  <a:pt x="878810" y="139265"/>
                </a:moveTo>
                <a:lnTo>
                  <a:pt x="740277" y="-101"/>
                </a:lnTo>
                <a:lnTo>
                  <a:pt x="684914" y="55587"/>
                </a:lnTo>
                <a:lnTo>
                  <a:pt x="729242" y="100198"/>
                </a:lnTo>
                <a:lnTo>
                  <a:pt x="764423" y="139582"/>
                </a:lnTo>
                <a:lnTo>
                  <a:pt x="729242" y="178953"/>
                </a:lnTo>
                <a:lnTo>
                  <a:pt x="684914" y="223565"/>
                </a:lnTo>
                <a:lnTo>
                  <a:pt x="740277" y="279259"/>
                </a:lnTo>
                <a:lnTo>
                  <a:pt x="878810" y="139893"/>
                </a:lnTo>
                <a:lnTo>
                  <a:pt x="878444" y="139576"/>
                </a:lnTo>
                <a:close/>
              </a:path>
            </a:pathLst>
          </a:custGeom>
          <a:solidFill>
            <a:srgbClr val="2142E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Text 5"/>
          <p:cNvSpPr/>
          <p:nvPr/>
        </p:nvSpPr>
        <p:spPr>
          <a:xfrm>
            <a:off x="615420" y="640368"/>
            <a:ext cx="878810" cy="27925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1" name="图片 10" descr="图片包含 图标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230" y="377145"/>
            <a:ext cx="904882" cy="723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 descr="文本, 信件&#10;&#10;AI 生成的内容可能不正确。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450" y="3101940"/>
            <a:ext cx="3306265" cy="220756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911951" y="548433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例子</a:t>
            </a:r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2"/>
          <a:srcRect l="7771" r="7771"/>
          <a:stretch>
            <a:fillRect/>
          </a:stretch>
        </p:blipFill>
        <p:spPr>
          <a:xfrm>
            <a:off x="297661" y="284626"/>
            <a:ext cx="3372466" cy="37620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0"/>
          <p:cNvSpPr/>
          <p:nvPr/>
        </p:nvSpPr>
        <p:spPr>
          <a:xfrm>
            <a:off x="2794000" y="581025"/>
            <a:ext cx="6604635" cy="5546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环境验证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535470" y="1985792"/>
            <a:ext cx="2896848" cy="1229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在简化仿真环境中实现静态环境避障，验证了模型在基础场景中的有效性。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07520" y="1307481"/>
            <a:ext cx="2559050" cy="10763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indent="0" algn="ctr">
              <a:lnSpc>
                <a:spcPct val="15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静态避障</a:t>
            </a:r>
            <a:endParaRPr lang="en-US" sz="28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8" name="Text 3"/>
          <p:cNvSpPr/>
          <p:nvPr/>
        </p:nvSpPr>
        <p:spPr>
          <a:xfrm>
            <a:off x="4577080" y="2065734"/>
            <a:ext cx="3179445" cy="7802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实现动态障碍物规避，展示了模型对动态环境的适应能力。</a:t>
            </a:r>
            <a:endParaRPr lang="en-US" sz="1600" dirty="0"/>
          </a:p>
        </p:txBody>
      </p:sp>
      <p:pic>
        <p:nvPicPr>
          <p:cNvPr id="13" name="Image 4" descr="https://test-kimi-img.moonshot.cn/pub/slides/slides_tmpl/image/25-07-11-13:12:51-d1o9qktn1ofju4a0m6v0.png"/>
          <p:cNvPicPr>
            <a:picLocks noChangeAspect="1"/>
          </p:cNvPicPr>
          <p:nvPr/>
        </p:nvPicPr>
        <p:blipFill>
          <a:blip r:embed="rId3"/>
          <a:srcRect l="-8682" t="-6428" r="-6279" b="930"/>
          <a:stretch>
            <a:fillRect/>
          </a:stretch>
        </p:blipFill>
        <p:spPr>
          <a:xfrm>
            <a:off x="1416194" y="512257"/>
            <a:ext cx="941705" cy="86487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41618" y="780210"/>
            <a:ext cx="490855" cy="431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19" name="图片 18" descr="图片包含 图标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9458" y="309144"/>
            <a:ext cx="904882" cy="723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4298ddc3a772404570dd08d401515f73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>
                  <p14:trim st="363.000000" end="65.000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70127" y="1377127"/>
            <a:ext cx="8284332" cy="496029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35963" y="396676"/>
            <a:ext cx="38779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随机生成建筑，随机选择起点，终点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环境规模：</a:t>
            </a:r>
            <a:r>
              <a:rPr lang="en-US" altLang="zh-CN" dirty="0"/>
              <a:t>1000</a:t>
            </a:r>
            <a:r>
              <a:rPr lang="en-US" altLang="zh-CN" b="1" dirty="0"/>
              <a:t>X</a:t>
            </a:r>
            <a:r>
              <a:rPr lang="en-US" altLang="zh-CN" dirty="0"/>
              <a:t>1000</a:t>
            </a:r>
            <a:r>
              <a:rPr lang="en-US" altLang="zh-CN" b="1" dirty="0"/>
              <a:t>X</a:t>
            </a:r>
            <a:r>
              <a:rPr lang="en-US" altLang="zh-CN" sz="2000" dirty="0"/>
              <a:t>300</a:t>
            </a:r>
            <a:r>
              <a:rPr lang="zh-CN" altLang="en-US" dirty="0"/>
              <a:t>（</a:t>
            </a:r>
            <a:r>
              <a:rPr lang="en-US" altLang="zh-CN" dirty="0"/>
              <a:t>M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0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755967" y="1927517"/>
            <a:ext cx="3179445" cy="11703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在简化仿真环境中实现静态环境避障，验证了模型在基础场景中的有效性。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878840" y="1418590"/>
            <a:ext cx="2559050" cy="10763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静态避障</a:t>
            </a:r>
            <a:endParaRPr lang="en-US" sz="1600" dirty="0"/>
          </a:p>
        </p:txBody>
      </p:sp>
      <p:pic>
        <p:nvPicPr>
          <p:cNvPr id="7" name="Image 2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1"/>
          <a:srcRect l="7771" r="7771"/>
          <a:stretch>
            <a:fillRect/>
          </a:stretch>
        </p:blipFill>
        <p:spPr>
          <a:xfrm>
            <a:off x="229553" y="246282"/>
            <a:ext cx="3208338" cy="35823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 3"/>
          <p:cNvSpPr/>
          <p:nvPr/>
        </p:nvSpPr>
        <p:spPr>
          <a:xfrm>
            <a:off x="401866" y="2016152"/>
            <a:ext cx="2822172" cy="1229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实现动态障碍物规避，展示了模型对动态环境的适应能力。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533427" y="1464574"/>
            <a:ext cx="2559050" cy="10763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动态规避</a:t>
            </a:r>
            <a:endParaRPr lang="en-US" sz="28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5" name="Image 5" descr="https://test-kimi-img.moonshot.cn/pub/slides/slides_tmpl/image/25-07-11-13:12:51-d1o9qktn1ofju4a0m6v0.png"/>
          <p:cNvPicPr>
            <a:picLocks noChangeAspect="1"/>
          </p:cNvPicPr>
          <p:nvPr/>
        </p:nvPicPr>
        <p:blipFill>
          <a:blip r:embed="rId2"/>
          <a:srcRect t="-6428" b="-14561"/>
          <a:stretch>
            <a:fillRect/>
          </a:stretch>
        </p:blipFill>
        <p:spPr>
          <a:xfrm>
            <a:off x="1362101" y="484030"/>
            <a:ext cx="819150" cy="99187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5641657" y="808355"/>
            <a:ext cx="490855" cy="431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19" name="图片 18" descr="图片包含 图标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230" y="377145"/>
            <a:ext cx="904882" cy="723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 9"/>
          <p:cNvSpPr/>
          <p:nvPr/>
        </p:nvSpPr>
        <p:spPr>
          <a:xfrm>
            <a:off x="9498243" y="680408"/>
            <a:ext cx="490855" cy="431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0" name="Text 9"/>
          <p:cNvSpPr/>
          <p:nvPr/>
        </p:nvSpPr>
        <p:spPr>
          <a:xfrm>
            <a:off x="1504632" y="743177"/>
            <a:ext cx="490855" cy="431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pic>
        <p:nvPicPr>
          <p:cNvPr id="3" name="WeChat_20250724210330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37891" y="1246678"/>
            <a:ext cx="8214192" cy="52800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91497" y="331301"/>
            <a:ext cx="45704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随机生成移动障碍物，随机选择起点，终点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环境规模：</a:t>
            </a:r>
            <a:r>
              <a:rPr lang="en-US" altLang="zh-CN" dirty="0"/>
              <a:t>200</a:t>
            </a:r>
            <a:r>
              <a:rPr lang="en-US" altLang="zh-CN" b="1" dirty="0"/>
              <a:t>X</a:t>
            </a:r>
            <a:r>
              <a:rPr lang="en-US" altLang="zh-CN" dirty="0"/>
              <a:t>200</a:t>
            </a:r>
            <a:r>
              <a:rPr lang="en-US" altLang="zh-CN" b="1" dirty="0"/>
              <a:t>X</a:t>
            </a:r>
            <a:r>
              <a:rPr lang="en-US" altLang="zh-CN" sz="2000" dirty="0"/>
              <a:t>20</a:t>
            </a:r>
            <a:r>
              <a:rPr lang="zh-CN" altLang="en-US" dirty="0"/>
              <a:t>（</a:t>
            </a:r>
            <a:r>
              <a:rPr lang="en-US" altLang="zh-CN" dirty="0"/>
              <a:t>M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图片 134" descr="图片包含 图形用户界面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5" y="18459"/>
            <a:ext cx="7074758" cy="3537379"/>
          </a:xfrm>
          <a:prstGeom prst="rect">
            <a:avLst/>
          </a:prstGeom>
        </p:spPr>
      </p:pic>
      <p:pic>
        <p:nvPicPr>
          <p:cNvPr id="2" name="Image 0" descr="https://test-kimi-img.moonshot.cn/pub/slides/slides_tmpl/image/25-07-11-13:12:51-d1o9qktn1ofju4a0m70g.png"/>
          <p:cNvPicPr>
            <a:picLocks noChangeAspect="1"/>
          </p:cNvPicPr>
          <p:nvPr/>
        </p:nvPicPr>
        <p:blipFill>
          <a:blip r:embed="rId3"/>
          <a:srcRect l="1384" r="1384"/>
          <a:stretch>
            <a:fillRect/>
          </a:stretch>
        </p:blipFill>
        <p:spPr>
          <a:xfrm flipV="1">
            <a:off x="0" y="0"/>
            <a:ext cx="12192635" cy="685863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635720" y="5759103"/>
            <a:ext cx="878810" cy="27925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5" name="图片 14" descr="图片包含 图标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6848" y="190661"/>
            <a:ext cx="1688089" cy="13504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74" name="组合 73"/>
          <p:cNvGrpSpPr>
            <a:grpSpLocks noChangeAspect="1"/>
          </p:cNvGrpSpPr>
          <p:nvPr>
            <p:custDataLst>
              <p:tags r:id="rId5"/>
            </p:custDataLst>
          </p:nvPr>
        </p:nvGrpSpPr>
        <p:grpSpPr>
          <a:xfrm>
            <a:off x="784053" y="813254"/>
            <a:ext cx="10647349" cy="5602649"/>
            <a:chOff x="772326" y="627676"/>
            <a:chExt cx="10647349" cy="5602649"/>
          </a:xfrm>
        </p:grpSpPr>
        <p:grpSp>
          <p:nvGrpSpPr>
            <p:cNvPr id="75" name="组合 74"/>
            <p:cNvGrpSpPr/>
            <p:nvPr/>
          </p:nvGrpSpPr>
          <p:grpSpPr>
            <a:xfrm>
              <a:off x="772326" y="1039038"/>
              <a:ext cx="4826302" cy="4826302"/>
              <a:chOff x="772326" y="1039038"/>
              <a:chExt cx="4826302" cy="4826302"/>
            </a:xfrm>
          </p:grpSpPr>
          <p:sp>
            <p:nvSpPr>
              <p:cNvPr id="125" name="0"/>
              <p:cNvSpPr/>
              <p:nvPr>
                <p:custDataLst>
                  <p:tags r:id="rId6"/>
                </p:custDataLst>
              </p:nvPr>
            </p:nvSpPr>
            <p:spPr>
              <a:xfrm>
                <a:off x="772326" y="1039038"/>
                <a:ext cx="4826302" cy="4826302"/>
              </a:xfrm>
              <a:prstGeom prst="arc">
                <a:avLst>
                  <a:gd name="adj1" fmla="val 15756771"/>
                  <a:gd name="adj2" fmla="val 5987644"/>
                </a:avLst>
              </a:prstGeom>
              <a:noFill/>
              <a:ln>
                <a:solidFill>
                  <a:schemeClr val="accent2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26" name="组合 125"/>
              <p:cNvGrpSpPr/>
              <p:nvPr/>
            </p:nvGrpSpPr>
            <p:grpSpPr>
              <a:xfrm>
                <a:off x="1126747" y="1393459"/>
                <a:ext cx="4117461" cy="4117461"/>
                <a:chOff x="796054" y="1662219"/>
                <a:chExt cx="4117461" cy="4117461"/>
              </a:xfrm>
            </p:grpSpPr>
            <p:grpSp>
              <p:nvGrpSpPr>
                <p:cNvPr id="127" name="组合 126"/>
                <p:cNvGrpSpPr/>
                <p:nvPr/>
              </p:nvGrpSpPr>
              <p:grpSpPr>
                <a:xfrm>
                  <a:off x="796054" y="1662219"/>
                  <a:ext cx="4117461" cy="4117461"/>
                  <a:chOff x="474220" y="1079166"/>
                  <a:chExt cx="5621780" cy="5621780"/>
                </a:xfrm>
              </p:grpSpPr>
              <p:sp>
                <p:nvSpPr>
                  <p:cNvPr id="129" name="0"/>
                  <p:cNvSpPr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474220" y="1079166"/>
                    <a:ext cx="5621780" cy="5621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130" name="0"/>
                  <p:cNvSpPr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893334" y="1498280"/>
                    <a:ext cx="4783551" cy="4783551"/>
                  </a:xfrm>
                  <a:prstGeom prst="ellipse">
                    <a:avLst/>
                  </a:prstGeom>
                  <a:solidFill>
                    <a:schemeClr val="accent2">
                      <a:lumMod val="40000"/>
                      <a:lumOff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  <p:sp>
                <p:nvSpPr>
                  <p:cNvPr id="131" name="0"/>
                  <p:cNvSpPr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1305850" y="1910796"/>
                    <a:ext cx="3958520" cy="3958520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400"/>
                  </a:p>
                </p:txBody>
              </p:sp>
            </p:grpSp>
            <p:sp>
              <p:nvSpPr>
                <p:cNvPr id="128" name="Title-0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1752743" y="3331306"/>
                  <a:ext cx="2204083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4400" b="1" dirty="0">
                      <a:solidFill>
                        <a:schemeClr val="bg1"/>
                      </a:solidFill>
                    </a:rPr>
                    <a:t>目录</a:t>
                  </a:r>
                  <a:endParaRPr lang="zh-CN" altLang="en-US" sz="44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76" name="组合 75"/>
            <p:cNvGrpSpPr/>
            <p:nvPr/>
          </p:nvGrpSpPr>
          <p:grpSpPr>
            <a:xfrm>
              <a:off x="4930576" y="1599466"/>
              <a:ext cx="6107835" cy="743701"/>
              <a:chOff x="4930576" y="1599466"/>
              <a:chExt cx="6107835" cy="743701"/>
            </a:xfrm>
          </p:grpSpPr>
          <p:sp>
            <p:nvSpPr>
              <p:cNvPr id="118" name="2"/>
              <p:cNvSpPr/>
              <p:nvPr>
                <p:custDataLst>
                  <p:tags r:id="rId11"/>
                </p:custDataLst>
              </p:nvPr>
            </p:nvSpPr>
            <p:spPr>
              <a:xfrm flipV="1">
                <a:off x="4930576" y="1792116"/>
                <a:ext cx="358401" cy="35840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2"/>
              <p:cNvSpPr/>
              <p:nvPr>
                <p:custDataLst>
                  <p:tags r:id="rId12"/>
                </p:custDataLst>
              </p:nvPr>
            </p:nvSpPr>
            <p:spPr>
              <a:xfrm flipV="1">
                <a:off x="5022531" y="1884071"/>
                <a:ext cx="174490" cy="1744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0" name="2"/>
              <p:cNvCxnSpPr/>
              <p:nvPr>
                <p:custDataLst>
                  <p:tags r:id="rId13"/>
                </p:custDataLst>
              </p:nvPr>
            </p:nvCxnSpPr>
            <p:spPr>
              <a:xfrm>
                <a:off x="5054130" y="1970691"/>
                <a:ext cx="1864094" cy="0"/>
              </a:xfrm>
              <a:prstGeom prst="line">
                <a:avLst/>
              </a:prstGeom>
              <a:ln>
                <a:solidFill>
                  <a:schemeClr val="accent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2"/>
              <p:cNvSpPr/>
              <p:nvPr>
                <p:custDataLst>
                  <p:tags r:id="rId14"/>
                </p:custDataLst>
              </p:nvPr>
            </p:nvSpPr>
            <p:spPr>
              <a:xfrm>
                <a:off x="6511321" y="1599466"/>
                <a:ext cx="4527090" cy="74370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Body-2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7277736" y="1621220"/>
                <a:ext cx="3669196" cy="589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65">
                  <a:lnSpc>
                    <a:spcPct val="150000"/>
                  </a:lnSpc>
                  <a:buSzPct val="100000"/>
                  <a:defRPr/>
                </a:pPr>
                <a:r>
                  <a:rPr lang="zh-CN" altLang="en-US" sz="2400" b="1" i="1" dirty="0"/>
                  <a:t>行业痛点</a:t>
                </a:r>
                <a:endParaRPr lang="en-GB" sz="2400" b="1" i="1" dirty="0"/>
              </a:p>
            </p:txBody>
          </p:sp>
          <p:sp>
            <p:nvSpPr>
              <p:cNvPr id="123" name="2"/>
              <p:cNvSpPr/>
              <p:nvPr>
                <p:custDataLst>
                  <p:tags r:id="rId16"/>
                </p:custDataLst>
              </p:nvPr>
            </p:nvSpPr>
            <p:spPr>
              <a:xfrm>
                <a:off x="6602801" y="1672050"/>
                <a:ext cx="598533" cy="59853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4" name="Index-2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6681494" y="1786650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02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5366350" y="2571256"/>
              <a:ext cx="6053325" cy="743701"/>
              <a:chOff x="5366350" y="2571256"/>
              <a:chExt cx="6053325" cy="743701"/>
            </a:xfrm>
          </p:grpSpPr>
          <p:sp>
            <p:nvSpPr>
              <p:cNvPr id="111" name="3"/>
              <p:cNvSpPr/>
              <p:nvPr>
                <p:custDataLst>
                  <p:tags r:id="rId18"/>
                </p:custDataLst>
              </p:nvPr>
            </p:nvSpPr>
            <p:spPr>
              <a:xfrm>
                <a:off x="6892585" y="2571256"/>
                <a:ext cx="4527090" cy="74370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3"/>
              <p:cNvSpPr/>
              <p:nvPr>
                <p:custDataLst>
                  <p:tags r:id="rId19"/>
                </p:custDataLst>
              </p:nvPr>
            </p:nvSpPr>
            <p:spPr>
              <a:xfrm flipV="1">
                <a:off x="5366350" y="2760955"/>
                <a:ext cx="358401" cy="35840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3"/>
              <p:cNvSpPr/>
              <p:nvPr>
                <p:custDataLst>
                  <p:tags r:id="rId20"/>
                </p:custDataLst>
              </p:nvPr>
            </p:nvSpPr>
            <p:spPr>
              <a:xfrm flipV="1">
                <a:off x="5458305" y="2852910"/>
                <a:ext cx="174490" cy="1744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4" name="3"/>
              <p:cNvCxnSpPr/>
              <p:nvPr>
                <p:custDataLst>
                  <p:tags r:id="rId21"/>
                </p:custDataLst>
              </p:nvPr>
            </p:nvCxnSpPr>
            <p:spPr>
              <a:xfrm>
                <a:off x="5489904" y="2939530"/>
                <a:ext cx="1864094" cy="0"/>
              </a:xfrm>
              <a:prstGeom prst="line">
                <a:avLst/>
              </a:prstGeom>
              <a:ln>
                <a:solidFill>
                  <a:schemeClr val="accent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Body-3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7659000" y="2593010"/>
                <a:ext cx="3669196" cy="589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ctr" defTabSz="913765" fontAlgn="auto">
                  <a:lnSpc>
                    <a:spcPct val="150000"/>
                  </a:lnSpc>
                  <a:buClrTx/>
                  <a:buSzPct val="100000"/>
                  <a:defRPr/>
                </a:pPr>
                <a:r>
                  <a:rPr lang="zh-CN" altLang="en-US" sz="2400" b="1" i="1" dirty="0"/>
                  <a:t>技术优势</a:t>
                </a:r>
                <a:endParaRPr lang="en-GB" sz="2400" b="1" i="1" dirty="0"/>
              </a:p>
            </p:txBody>
          </p:sp>
          <p:sp>
            <p:nvSpPr>
              <p:cNvPr id="116" name="3"/>
              <p:cNvSpPr/>
              <p:nvPr>
                <p:custDataLst>
                  <p:tags r:id="rId23"/>
                </p:custDataLst>
              </p:nvPr>
            </p:nvSpPr>
            <p:spPr>
              <a:xfrm>
                <a:off x="6984065" y="2643840"/>
                <a:ext cx="598533" cy="59853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7" name="Index-3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7062758" y="2758440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03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5372888" y="3543046"/>
              <a:ext cx="6040248" cy="743701"/>
              <a:chOff x="5372888" y="3543046"/>
              <a:chExt cx="6040248" cy="743701"/>
            </a:xfrm>
          </p:grpSpPr>
          <p:sp>
            <p:nvSpPr>
              <p:cNvPr id="104" name="4"/>
              <p:cNvSpPr/>
              <p:nvPr>
                <p:custDataLst>
                  <p:tags r:id="rId25"/>
                </p:custDataLst>
              </p:nvPr>
            </p:nvSpPr>
            <p:spPr>
              <a:xfrm flipV="1">
                <a:off x="5372888" y="3735246"/>
                <a:ext cx="358401" cy="35840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4"/>
              <p:cNvSpPr/>
              <p:nvPr>
                <p:custDataLst>
                  <p:tags r:id="rId26"/>
                </p:custDataLst>
              </p:nvPr>
            </p:nvSpPr>
            <p:spPr>
              <a:xfrm flipV="1">
                <a:off x="5464843" y="3827201"/>
                <a:ext cx="174490" cy="1744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6" name="4"/>
              <p:cNvCxnSpPr/>
              <p:nvPr>
                <p:custDataLst>
                  <p:tags r:id="rId27"/>
                </p:custDataLst>
              </p:nvPr>
            </p:nvCxnSpPr>
            <p:spPr>
              <a:xfrm>
                <a:off x="5496442" y="3913821"/>
                <a:ext cx="1864094" cy="0"/>
              </a:xfrm>
              <a:prstGeom prst="line">
                <a:avLst/>
              </a:prstGeom>
              <a:ln>
                <a:solidFill>
                  <a:schemeClr val="accent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4"/>
              <p:cNvSpPr/>
              <p:nvPr>
                <p:custDataLst>
                  <p:tags r:id="rId28"/>
                </p:custDataLst>
              </p:nvPr>
            </p:nvSpPr>
            <p:spPr>
              <a:xfrm>
                <a:off x="6886046" y="3543046"/>
                <a:ext cx="4527090" cy="74370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Body-4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7652461" y="3564800"/>
                <a:ext cx="3669196" cy="589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65">
                  <a:lnSpc>
                    <a:spcPct val="150000"/>
                  </a:lnSpc>
                  <a:buSzPct val="100000"/>
                  <a:defRPr/>
                </a:pPr>
                <a:r>
                  <a:rPr lang="zh-CN" altLang="en-US" sz="2400" b="1" i="1" dirty="0"/>
                  <a:t>项目成果</a:t>
                </a:r>
                <a:endParaRPr lang="en-GB" sz="2400" b="1" i="1" dirty="0"/>
              </a:p>
            </p:txBody>
          </p:sp>
          <p:sp>
            <p:nvSpPr>
              <p:cNvPr id="109" name="4"/>
              <p:cNvSpPr/>
              <p:nvPr>
                <p:custDataLst>
                  <p:tags r:id="rId30"/>
                </p:custDataLst>
              </p:nvPr>
            </p:nvSpPr>
            <p:spPr>
              <a:xfrm>
                <a:off x="6977526" y="3615630"/>
                <a:ext cx="598533" cy="59853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0" name="Index-4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7056219" y="3730230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04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4959303" y="4514836"/>
              <a:ext cx="6050380" cy="743701"/>
              <a:chOff x="4959303" y="4514836"/>
              <a:chExt cx="6050380" cy="743701"/>
            </a:xfrm>
          </p:grpSpPr>
          <p:sp>
            <p:nvSpPr>
              <p:cNvPr id="97" name="5"/>
              <p:cNvSpPr/>
              <p:nvPr>
                <p:custDataLst>
                  <p:tags r:id="rId32"/>
                </p:custDataLst>
              </p:nvPr>
            </p:nvSpPr>
            <p:spPr>
              <a:xfrm flipV="1">
                <a:off x="4959303" y="4707486"/>
                <a:ext cx="358401" cy="35840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5"/>
              <p:cNvSpPr/>
              <p:nvPr>
                <p:custDataLst>
                  <p:tags r:id="rId33"/>
                </p:custDataLst>
              </p:nvPr>
            </p:nvSpPr>
            <p:spPr>
              <a:xfrm flipV="1">
                <a:off x="5051258" y="4799441"/>
                <a:ext cx="174490" cy="1744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9" name="5"/>
              <p:cNvCxnSpPr/>
              <p:nvPr>
                <p:custDataLst>
                  <p:tags r:id="rId34"/>
                </p:custDataLst>
              </p:nvPr>
            </p:nvCxnSpPr>
            <p:spPr>
              <a:xfrm>
                <a:off x="5082857" y="4886061"/>
                <a:ext cx="1864094" cy="0"/>
              </a:xfrm>
              <a:prstGeom prst="line">
                <a:avLst/>
              </a:prstGeom>
              <a:ln>
                <a:solidFill>
                  <a:schemeClr val="accent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5"/>
              <p:cNvSpPr/>
              <p:nvPr>
                <p:custDataLst>
                  <p:tags r:id="rId35"/>
                </p:custDataLst>
              </p:nvPr>
            </p:nvSpPr>
            <p:spPr>
              <a:xfrm>
                <a:off x="6482593" y="4514836"/>
                <a:ext cx="4527090" cy="74370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Body-5"/>
              <p:cNvSpPr txBox="1"/>
              <p:nvPr>
                <p:custDataLst>
                  <p:tags r:id="rId36"/>
                </p:custDataLst>
              </p:nvPr>
            </p:nvSpPr>
            <p:spPr>
              <a:xfrm>
                <a:off x="7249008" y="4536590"/>
                <a:ext cx="3669196" cy="589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ctr" defTabSz="913765" fontAlgn="auto">
                  <a:lnSpc>
                    <a:spcPct val="150000"/>
                  </a:lnSpc>
                  <a:buClrTx/>
                  <a:buSzPct val="100000"/>
                  <a:defRPr/>
                </a:pPr>
                <a:r>
                  <a:rPr lang="zh-CN" altLang="en-US" sz="2400" b="1" i="1" dirty="0"/>
                  <a:t>核心竞争力</a:t>
                </a:r>
                <a:endParaRPr lang="en-GB" sz="2400" b="1" i="1" dirty="0"/>
              </a:p>
            </p:txBody>
          </p:sp>
          <p:sp>
            <p:nvSpPr>
              <p:cNvPr id="102" name="5"/>
              <p:cNvSpPr/>
              <p:nvPr>
                <p:custDataLst>
                  <p:tags r:id="rId37"/>
                </p:custDataLst>
              </p:nvPr>
            </p:nvSpPr>
            <p:spPr>
              <a:xfrm>
                <a:off x="6574073" y="4587420"/>
                <a:ext cx="598533" cy="59853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3" name="Index-5"/>
              <p:cNvSpPr txBox="1"/>
              <p:nvPr>
                <p:custDataLst>
                  <p:tags r:id="rId38"/>
                </p:custDataLst>
              </p:nvPr>
            </p:nvSpPr>
            <p:spPr>
              <a:xfrm>
                <a:off x="6652766" y="4702020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05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3161107" y="627676"/>
              <a:ext cx="6107835" cy="743701"/>
              <a:chOff x="3161107" y="627676"/>
              <a:chExt cx="6107835" cy="743701"/>
            </a:xfrm>
          </p:grpSpPr>
          <p:grpSp>
            <p:nvGrpSpPr>
              <p:cNvPr id="89" name="组合 88"/>
              <p:cNvGrpSpPr/>
              <p:nvPr/>
            </p:nvGrpSpPr>
            <p:grpSpPr>
              <a:xfrm>
                <a:off x="3161107" y="820326"/>
                <a:ext cx="358401" cy="358401"/>
                <a:chOff x="3161107" y="820326"/>
                <a:chExt cx="358401" cy="358401"/>
              </a:xfrm>
            </p:grpSpPr>
            <p:sp>
              <p:nvSpPr>
                <p:cNvPr id="95" name="1"/>
                <p:cNvSpPr/>
                <p:nvPr>
                  <p:custDataLst>
                    <p:tags r:id="rId39"/>
                  </p:custDataLst>
                </p:nvPr>
              </p:nvSpPr>
              <p:spPr>
                <a:xfrm flipV="1">
                  <a:off x="3161107" y="820326"/>
                  <a:ext cx="358401" cy="358401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6" name="1"/>
                <p:cNvSpPr/>
                <p:nvPr>
                  <p:custDataLst>
                    <p:tags r:id="rId40"/>
                  </p:custDataLst>
                </p:nvPr>
              </p:nvSpPr>
              <p:spPr>
                <a:xfrm flipV="1">
                  <a:off x="3253062" y="912281"/>
                  <a:ext cx="174490" cy="17449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90" name="1"/>
              <p:cNvCxnSpPr/>
              <p:nvPr>
                <p:custDataLst>
                  <p:tags r:id="rId41"/>
                </p:custDataLst>
              </p:nvPr>
            </p:nvCxnSpPr>
            <p:spPr>
              <a:xfrm>
                <a:off x="3284661" y="998901"/>
                <a:ext cx="1864094" cy="0"/>
              </a:xfrm>
              <a:prstGeom prst="line">
                <a:avLst/>
              </a:prstGeom>
              <a:ln>
                <a:solidFill>
                  <a:schemeClr val="accent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1"/>
              <p:cNvSpPr/>
              <p:nvPr>
                <p:custDataLst>
                  <p:tags r:id="rId42"/>
                </p:custDataLst>
              </p:nvPr>
            </p:nvSpPr>
            <p:spPr>
              <a:xfrm>
                <a:off x="4741852" y="627676"/>
                <a:ext cx="4527090" cy="74370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3" name="1"/>
              <p:cNvSpPr/>
              <p:nvPr>
                <p:custDataLst>
                  <p:tags r:id="rId43"/>
                </p:custDataLst>
              </p:nvPr>
            </p:nvSpPr>
            <p:spPr>
              <a:xfrm>
                <a:off x="4833332" y="700260"/>
                <a:ext cx="598533" cy="59853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4" name="Index-1"/>
              <p:cNvSpPr txBox="1"/>
              <p:nvPr>
                <p:custDataLst>
                  <p:tags r:id="rId44"/>
                </p:custDataLst>
              </p:nvPr>
            </p:nvSpPr>
            <p:spPr>
              <a:xfrm>
                <a:off x="4912025" y="814860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01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3189834" y="5486624"/>
              <a:ext cx="6050380" cy="743701"/>
              <a:chOff x="3189834" y="5486624"/>
              <a:chExt cx="6050380" cy="743701"/>
            </a:xfrm>
          </p:grpSpPr>
          <p:sp>
            <p:nvSpPr>
              <p:cNvPr id="82" name="6"/>
              <p:cNvSpPr/>
              <p:nvPr>
                <p:custDataLst>
                  <p:tags r:id="rId45"/>
                </p:custDataLst>
              </p:nvPr>
            </p:nvSpPr>
            <p:spPr>
              <a:xfrm flipV="1">
                <a:off x="3189834" y="5679274"/>
                <a:ext cx="358401" cy="358401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6"/>
              <p:cNvSpPr/>
              <p:nvPr>
                <p:custDataLst>
                  <p:tags r:id="rId46"/>
                </p:custDataLst>
              </p:nvPr>
            </p:nvSpPr>
            <p:spPr>
              <a:xfrm flipV="1">
                <a:off x="3281789" y="5771229"/>
                <a:ext cx="174490" cy="17449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4" name="6"/>
              <p:cNvCxnSpPr/>
              <p:nvPr>
                <p:custDataLst>
                  <p:tags r:id="rId47"/>
                </p:custDataLst>
              </p:nvPr>
            </p:nvCxnSpPr>
            <p:spPr>
              <a:xfrm>
                <a:off x="3313388" y="5857849"/>
                <a:ext cx="1864094" cy="0"/>
              </a:xfrm>
              <a:prstGeom prst="line">
                <a:avLst/>
              </a:prstGeom>
              <a:ln>
                <a:solidFill>
                  <a:schemeClr val="accent2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6"/>
              <p:cNvSpPr/>
              <p:nvPr>
                <p:custDataLst>
                  <p:tags r:id="rId48"/>
                </p:custDataLst>
              </p:nvPr>
            </p:nvSpPr>
            <p:spPr>
              <a:xfrm>
                <a:off x="4713124" y="5486624"/>
                <a:ext cx="4527090" cy="743701"/>
              </a:xfrm>
              <a:prstGeom prst="roundRect">
                <a:avLst>
                  <a:gd name="adj" fmla="val 50000"/>
                </a:avLst>
              </a:prstGeom>
              <a:solidFill>
                <a:schemeClr val="accent2">
                  <a:lumMod val="20000"/>
                  <a:lumOff val="8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Body-6"/>
              <p:cNvSpPr txBox="1"/>
              <p:nvPr>
                <p:custDataLst>
                  <p:tags r:id="rId49"/>
                </p:custDataLst>
              </p:nvPr>
            </p:nvSpPr>
            <p:spPr>
              <a:xfrm>
                <a:off x="5479539" y="5508378"/>
                <a:ext cx="3669196" cy="589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3765">
                  <a:lnSpc>
                    <a:spcPct val="150000"/>
                  </a:lnSpc>
                  <a:buSzPct val="100000"/>
                  <a:defRPr/>
                </a:pPr>
                <a:r>
                  <a:rPr lang="zh-CN" altLang="en-US" sz="2400" b="1" i="1" dirty="0"/>
                  <a:t>未来展望</a:t>
                </a:r>
                <a:endParaRPr lang="en-GB" sz="2400" b="1" i="1" dirty="0"/>
              </a:p>
            </p:txBody>
          </p:sp>
          <p:sp>
            <p:nvSpPr>
              <p:cNvPr id="87" name="6"/>
              <p:cNvSpPr/>
              <p:nvPr>
                <p:custDataLst>
                  <p:tags r:id="rId50"/>
                </p:custDataLst>
              </p:nvPr>
            </p:nvSpPr>
            <p:spPr>
              <a:xfrm>
                <a:off x="4804604" y="5559208"/>
                <a:ext cx="598533" cy="59853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8" name="Index-6"/>
              <p:cNvSpPr txBox="1"/>
              <p:nvPr>
                <p:custDataLst>
                  <p:tags r:id="rId51"/>
                </p:custDataLst>
              </p:nvPr>
            </p:nvSpPr>
            <p:spPr>
              <a:xfrm>
                <a:off x="4883297" y="5673808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bg1"/>
                    </a:solidFill>
                  </a:rPr>
                  <a:t>06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3" name="Body-2"/>
          <p:cNvSpPr txBox="1"/>
          <p:nvPr>
            <p:custDataLst>
              <p:tags r:id="rId52"/>
            </p:custDataLst>
          </p:nvPr>
        </p:nvSpPr>
        <p:spPr>
          <a:xfrm>
            <a:off x="5529314" y="802308"/>
            <a:ext cx="3669196" cy="58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3765" rtl="0" eaLnBrk="1" fontAlgn="auto" latinLnBrk="0" hangingPunct="1">
              <a:lnSpc>
                <a:spcPct val="150000"/>
              </a:lnSpc>
              <a:buClrTx/>
              <a:buSzPct val="100000"/>
              <a:defRPr/>
            </a:pPr>
            <a:r>
              <a:rPr kumimoji="0" lang="zh-CN" altLang="en-US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项目背景</a:t>
            </a:r>
            <a:endParaRPr kumimoji="0" lang="en-GB" sz="24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794000" y="581025"/>
            <a:ext cx="6604635" cy="5546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环境验证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755967" y="1927517"/>
            <a:ext cx="3179445" cy="11703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在简化仿真环境中实现静态环境避障，验证了模型在基础场景中的有效性。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878840" y="1418590"/>
            <a:ext cx="2559050" cy="10763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静态避障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823476" y="1795983"/>
            <a:ext cx="3179445" cy="7802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实现动态障碍物规避，展示了模型对动态环境的适应能力。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4607559" y="1476713"/>
            <a:ext cx="2559050" cy="10763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动态规避</a:t>
            </a:r>
            <a:endParaRPr lang="en-US" sz="1600" dirty="0"/>
          </a:p>
        </p:txBody>
      </p:sp>
      <p:pic>
        <p:nvPicPr>
          <p:cNvPr id="10" name="Image 3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1"/>
          <a:srcRect l="7771" r="7771"/>
          <a:stretch>
            <a:fillRect/>
          </a:stretch>
        </p:blipFill>
        <p:spPr>
          <a:xfrm>
            <a:off x="218838" y="472526"/>
            <a:ext cx="3117019" cy="37115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 5"/>
          <p:cNvSpPr/>
          <p:nvPr/>
        </p:nvSpPr>
        <p:spPr>
          <a:xfrm>
            <a:off x="492191" y="2406158"/>
            <a:ext cx="2701859" cy="1229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通过奖励函数优化，进一步提升了路径规划的效率和准确性。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8464145" y="1425774"/>
            <a:ext cx="2559050" cy="10763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奖励优化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5641657" y="808355"/>
            <a:ext cx="490855" cy="431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17" name="Image 6" descr="https://test-kimi-img.moonshot.cn/pub/slides/slides_tmpl/image/25-07-11-13:12:51-d1o9qktn1ofju4a0m6v0.png"/>
          <p:cNvPicPr>
            <a:picLocks noChangeAspect="1"/>
          </p:cNvPicPr>
          <p:nvPr/>
        </p:nvPicPr>
        <p:blipFill>
          <a:blip r:embed="rId2"/>
          <a:srcRect t="-17040" b="-6428"/>
          <a:stretch>
            <a:fillRect/>
          </a:stretch>
        </p:blipFill>
        <p:spPr>
          <a:xfrm>
            <a:off x="1309053" y="539022"/>
            <a:ext cx="819150" cy="101219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1481851" y="915330"/>
            <a:ext cx="490855" cy="431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19" name="图片 18" descr="图片包含 图标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230" y="377145"/>
            <a:ext cx="904882" cy="723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 9"/>
          <p:cNvSpPr/>
          <p:nvPr/>
        </p:nvSpPr>
        <p:spPr>
          <a:xfrm>
            <a:off x="531875" y="1675716"/>
            <a:ext cx="250667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奖励函数优化</a:t>
            </a:r>
            <a:endParaRPr lang="en-US" sz="1600" dirty="0"/>
          </a:p>
        </p:txBody>
      </p:sp>
      <p:pic>
        <p:nvPicPr>
          <p:cNvPr id="7" name="图片 6" descr="文本, 信件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141" y="1045117"/>
            <a:ext cx="6362935" cy="4667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6293853" y="47252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奖励函数计算原理</a:t>
            </a:r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794000" y="581025"/>
            <a:ext cx="6604635" cy="5546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环境验证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755967" y="1927517"/>
            <a:ext cx="3179445" cy="11703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在简化仿真环境中实现静态环境避障，验证了模型在基础场景中的有效性。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878840" y="1418590"/>
            <a:ext cx="2559050" cy="10763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静态避障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823476" y="1795983"/>
            <a:ext cx="3179445" cy="7802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实现动态障碍物规避，展示了模型对动态环境的适应能力。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4607559" y="1476713"/>
            <a:ext cx="2559050" cy="10763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动态规避</a:t>
            </a:r>
            <a:endParaRPr lang="en-US" sz="1600" dirty="0"/>
          </a:p>
        </p:txBody>
      </p:sp>
      <p:pic>
        <p:nvPicPr>
          <p:cNvPr id="10" name="Image 3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1"/>
          <a:srcRect l="7771" r="7771"/>
          <a:stretch>
            <a:fillRect/>
          </a:stretch>
        </p:blipFill>
        <p:spPr>
          <a:xfrm>
            <a:off x="541607" y="263692"/>
            <a:ext cx="3518535" cy="3337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 5"/>
          <p:cNvSpPr/>
          <p:nvPr/>
        </p:nvSpPr>
        <p:spPr>
          <a:xfrm>
            <a:off x="711153" y="2278590"/>
            <a:ext cx="3217419" cy="8354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altLang="zh-CN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安全模块使得事故发生率大幅降低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8464145" y="1425774"/>
            <a:ext cx="2559050" cy="10763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奖励优化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5641657" y="808355"/>
            <a:ext cx="490855" cy="431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17" name="Image 6" descr="https://test-kimi-img.moonshot.cn/pub/slides/slides_tmpl/image/25-07-11-13:12:51-d1o9qktn1ofju4a0m6v0.png"/>
          <p:cNvPicPr>
            <a:picLocks noChangeAspect="1"/>
          </p:cNvPicPr>
          <p:nvPr/>
        </p:nvPicPr>
        <p:blipFill>
          <a:blip r:embed="rId2"/>
          <a:srcRect t="-17040" b="-6428"/>
          <a:stretch>
            <a:fillRect/>
          </a:stretch>
        </p:blipFill>
        <p:spPr>
          <a:xfrm>
            <a:off x="1862527" y="488405"/>
            <a:ext cx="819150" cy="101219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2001409" y="877282"/>
            <a:ext cx="490855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" name="Text 9"/>
          <p:cNvSpPr/>
          <p:nvPr/>
        </p:nvSpPr>
        <p:spPr>
          <a:xfrm>
            <a:off x="987380" y="1634956"/>
            <a:ext cx="2506672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安全模块</a:t>
            </a:r>
            <a:endParaRPr lang="en-US" sz="1600" dirty="0"/>
          </a:p>
        </p:txBody>
      </p:sp>
      <p:pic>
        <p:nvPicPr>
          <p:cNvPr id="14" name="图片 13" descr="文本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07" y="3813980"/>
            <a:ext cx="3518535" cy="25556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 descr="图形用户界面, 文本, 应用程序, 电子邮件&#10;&#10;AI 生成的内容可能不正确。"/>
          <p:cNvPicPr>
            <a:picLocks noChangeAspect="1"/>
          </p:cNvPicPr>
          <p:nvPr/>
        </p:nvPicPr>
        <p:blipFill>
          <a:blip r:embed="rId4"/>
          <a:srcRect t="-1093" b="1"/>
          <a:stretch>
            <a:fillRect/>
          </a:stretch>
        </p:blipFill>
        <p:spPr>
          <a:xfrm>
            <a:off x="5256332" y="177800"/>
            <a:ext cx="6245262" cy="61917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2794000" y="581025"/>
            <a:ext cx="6604635" cy="5546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环境验证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755967" y="1927517"/>
            <a:ext cx="3179445" cy="11703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在简化仿真环境中实现静态环境避障，验证了模型在基础场景中的有效性。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878840" y="1418590"/>
            <a:ext cx="2559050" cy="10763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静态避障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823476" y="1795983"/>
            <a:ext cx="3179445" cy="7802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实现动态障碍物规避，展示了模型对动态环境的适应能力。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4607559" y="1476713"/>
            <a:ext cx="2559050" cy="10763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动态规避</a:t>
            </a:r>
            <a:endParaRPr lang="en-US" sz="1600" dirty="0"/>
          </a:p>
        </p:txBody>
      </p:sp>
      <p:pic>
        <p:nvPicPr>
          <p:cNvPr id="10" name="Image 3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1"/>
          <a:srcRect l="7771" r="7771"/>
          <a:stretch>
            <a:fillRect/>
          </a:stretch>
        </p:blipFill>
        <p:spPr>
          <a:xfrm>
            <a:off x="556888" y="409536"/>
            <a:ext cx="3518535" cy="44482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 5"/>
          <p:cNvSpPr/>
          <p:nvPr/>
        </p:nvSpPr>
        <p:spPr>
          <a:xfrm>
            <a:off x="724695" y="2727654"/>
            <a:ext cx="3179445" cy="39875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简单利用深度学习进行参数优化，</a:t>
            </a:r>
            <a:endParaRPr lang="en-US" altLang="zh-CN" sz="16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60000"/>
              </a:lnSpc>
              <a:buNone/>
            </a:pP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进行了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1000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轮训练。</a:t>
            </a:r>
            <a:endParaRPr lang="en-US" altLang="zh-CN" sz="16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60000"/>
              </a:lnSpc>
              <a:buNone/>
            </a:pPr>
            <a:endParaRPr lang="en-US" altLang="zh-CN" sz="16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60000"/>
              </a:lnSpc>
              <a:buNone/>
            </a:pP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对奖励函数中各个部分进行调整</a:t>
            </a:r>
            <a:endParaRPr lang="en-US" altLang="zh-CN" sz="16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60000"/>
              </a:lnSpc>
              <a:buNone/>
            </a:pPr>
            <a:endParaRPr lang="en-US" altLang="zh-CN" sz="16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60000"/>
              </a:lnSpc>
              <a:buNone/>
            </a:pPr>
            <a:endParaRPr lang="en-US" altLang="zh-CN" sz="16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60000"/>
              </a:lnSpc>
              <a:buNone/>
            </a:pPr>
            <a:endParaRPr lang="en-US" altLang="zh-CN" sz="16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60000"/>
              </a:lnSpc>
              <a:buNone/>
            </a:pPr>
            <a:endParaRPr lang="en-US" altLang="zh-CN" sz="16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60000"/>
              </a:lnSpc>
              <a:buNone/>
            </a:pPr>
            <a:endParaRPr lang="en-US" sz="16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just">
              <a:lnSpc>
                <a:spcPct val="160000"/>
              </a:lnSpc>
              <a:buNone/>
            </a:pP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8464145" y="1425774"/>
            <a:ext cx="2559050" cy="107632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奖励优化</a:t>
            </a:r>
            <a:endParaRPr lang="en-US" sz="1600" dirty="0"/>
          </a:p>
        </p:txBody>
      </p:sp>
      <p:sp>
        <p:nvSpPr>
          <p:cNvPr id="16" name="Text 8"/>
          <p:cNvSpPr/>
          <p:nvPr/>
        </p:nvSpPr>
        <p:spPr>
          <a:xfrm>
            <a:off x="5641657" y="808355"/>
            <a:ext cx="490855" cy="431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17" name="Image 6" descr="https://test-kimi-img.moonshot.cn/pub/slides/slides_tmpl/image/25-07-11-13:12:51-d1o9qktn1ofju4a0m6v0.png"/>
          <p:cNvPicPr>
            <a:picLocks noChangeAspect="1"/>
          </p:cNvPicPr>
          <p:nvPr/>
        </p:nvPicPr>
        <p:blipFill>
          <a:blip r:embed="rId2"/>
          <a:srcRect t="-17040" b="-6428"/>
          <a:stretch>
            <a:fillRect/>
          </a:stretch>
        </p:blipFill>
        <p:spPr>
          <a:xfrm>
            <a:off x="1904844" y="706410"/>
            <a:ext cx="819150" cy="1012190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2068991" y="1064619"/>
            <a:ext cx="490855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</a:t>
            </a:r>
            <a:r>
              <a:rPr lang="en-US" altLang="zh-CN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pic>
        <p:nvPicPr>
          <p:cNvPr id="19" name="图片 18" descr="图片包含 图标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137" y="385927"/>
            <a:ext cx="1075292" cy="8602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 9"/>
          <p:cNvSpPr/>
          <p:nvPr/>
        </p:nvSpPr>
        <p:spPr>
          <a:xfrm>
            <a:off x="1001224" y="1935977"/>
            <a:ext cx="2559050" cy="43088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zh-CN" altLang="en-US" sz="28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深度学习尝试</a:t>
            </a:r>
            <a:endParaRPr lang="en-US" sz="1600" dirty="0"/>
          </a:p>
        </p:txBody>
      </p:sp>
      <p:pic>
        <p:nvPicPr>
          <p:cNvPr id="7" name="图片 6" descr="图表&#10;&#10;AI 生成的内容可能不正确。"/>
          <p:cNvPicPr>
            <a:picLocks noChangeAspect="1"/>
          </p:cNvPicPr>
          <p:nvPr/>
        </p:nvPicPr>
        <p:blipFill>
          <a:blip r:embed="rId4"/>
          <a:srcRect l="11299" r="9008"/>
          <a:stretch>
            <a:fillRect/>
          </a:stretch>
        </p:blipFill>
        <p:spPr>
          <a:xfrm>
            <a:off x="5479169" y="581025"/>
            <a:ext cx="4939654" cy="3590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文本框 2"/>
          <p:cNvSpPr txBox="1"/>
          <p:nvPr/>
        </p:nvSpPr>
        <p:spPr>
          <a:xfrm>
            <a:off x="4920330" y="2099489"/>
            <a:ext cx="625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reward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974725" y="2042256"/>
            <a:ext cx="3616223" cy="8314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4000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生成分析</a:t>
            </a:r>
            <a:r>
              <a:rPr lang="zh-CN" alt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折线图</a:t>
            </a: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，直观展示路径规划结果，便于评估和优化。</a:t>
            </a:r>
            <a:endParaRPr lang="en-US" sz="2000" dirty="0"/>
          </a:p>
        </p:txBody>
      </p:sp>
      <p:sp>
        <p:nvSpPr>
          <p:cNvPr id="4" name="Text 1"/>
          <p:cNvSpPr/>
          <p:nvPr/>
        </p:nvSpPr>
        <p:spPr>
          <a:xfrm>
            <a:off x="390525" y="1469812"/>
            <a:ext cx="6108700" cy="6161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60000"/>
              </a:lnSpc>
              <a:buNone/>
            </a:pPr>
            <a:r>
              <a:rPr lang="zh-CN" altLang="en-US" sz="2400" b="1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奖励值与步数</a:t>
            </a:r>
            <a:r>
              <a:rPr lang="en-US" sz="2400" b="1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分析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023465" y="5239433"/>
            <a:ext cx="3420380" cy="8299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完成多维度性能评估，</a:t>
            </a:r>
            <a:r>
              <a:rPr lang="zh-CN" altLang="en-US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制作次数，步长，奖励的</a:t>
            </a:r>
            <a:r>
              <a:rPr lang="zh-CN" altLang="en-US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热力相关图</a:t>
            </a:r>
            <a:endParaRPr lang="en-US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168536" y="4932393"/>
            <a:ext cx="6108700" cy="6140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400" b="1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性能评估</a:t>
            </a:r>
            <a:endParaRPr lang="en-US" sz="2400" b="1" dirty="0">
              <a:solidFill>
                <a:srgbClr val="2142E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71182" y="480387"/>
            <a:ext cx="11049635" cy="7119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成果可视化</a:t>
            </a:r>
            <a:endParaRPr lang="en-US" sz="2400" dirty="0"/>
          </a:p>
        </p:txBody>
      </p:sp>
      <p:pic>
        <p:nvPicPr>
          <p:cNvPr id="9" name="Image 2" descr="https://test-kimi-img.moonshot.cn/pub/slides/slides_tmpl/image/25-07-11-13:12:54-d1o9qlln1ofju4a0m73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190" y="515265"/>
            <a:ext cx="997585" cy="631190"/>
          </a:xfrm>
          <a:prstGeom prst="rect">
            <a:avLst/>
          </a:prstGeom>
        </p:spPr>
      </p:pic>
      <p:pic>
        <p:nvPicPr>
          <p:cNvPr id="10" name="Image 3" descr="https://test-kimi-img.moonshot.cn/pub/slides/slides_tmpl/image/25-07-11-13:12:54-d1o9qlln1ofju4a0m73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565" y="501295"/>
            <a:ext cx="997585" cy="631190"/>
          </a:xfrm>
          <a:prstGeom prst="rect">
            <a:avLst/>
          </a:prstGeom>
        </p:spPr>
      </p:pic>
      <p:pic>
        <p:nvPicPr>
          <p:cNvPr id="11" name="图片 10" descr="图片包含 图标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230" y="377145"/>
            <a:ext cx="904882" cy="723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片 12" descr="图表, 直方图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348" y="1469812"/>
            <a:ext cx="6130504" cy="30652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图片 14" descr="图表&#10;&#10;AI 生成的内容可能不正确。"/>
          <p:cNvPicPr>
            <a:picLocks noChangeAspect="1"/>
          </p:cNvPicPr>
          <p:nvPr/>
        </p:nvPicPr>
        <p:blipFill>
          <a:blip r:embed="rId5"/>
          <a:srcRect t="4025"/>
          <a:stretch>
            <a:fillRect/>
          </a:stretch>
        </p:blipFill>
        <p:spPr>
          <a:xfrm>
            <a:off x="786500" y="3429000"/>
            <a:ext cx="3548645" cy="30260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3:12:51-d1o9qktn1ofju4a0m70g.png"/>
          <p:cNvPicPr>
            <a:picLocks noChangeAspect="1"/>
          </p:cNvPicPr>
          <p:nvPr/>
        </p:nvPicPr>
        <p:blipFill>
          <a:blip r:embed="rId2"/>
          <a:srcRect l="1285" r="1285"/>
          <a:stretch>
            <a:fillRect/>
          </a:stretch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indent="0" algn="ctr">
              <a:lnSpc>
                <a:spcPct val="11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核心竞争力</a:t>
            </a:r>
            <a:endParaRPr lang="en-US" sz="60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test-kimi-img.moonshot.cn/pub/slides/slides_tmpl/image/25-07-11-13:12:51-d1o9qktn1ofju4a0m7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test-kimi-img.moonshot.cn/pub/slides/slides_tmpl/image/25-07-11-13:12:51-d1o9qktn1ofju4a0m7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  <p:pic>
        <p:nvPicPr>
          <p:cNvPr id="15" name="图片 14" descr="图片包含 图标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230" y="377145"/>
            <a:ext cx="904882" cy="7239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2"/>
          <a:srcRect l="7286" r="7286"/>
          <a:stretch>
            <a:fillRect/>
          </a:stretch>
        </p:blipFill>
        <p:spPr>
          <a:xfrm>
            <a:off x="4164931" y="280502"/>
            <a:ext cx="3488055" cy="514642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381" y="739097"/>
            <a:ext cx="3561934" cy="149415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核心竞争力</a:t>
            </a:r>
            <a:endParaRPr lang="en-US" sz="36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zh-CN" altLang="en-US" sz="3600" b="1" dirty="0">
                <a:solidFill>
                  <a:srgbClr val="000000"/>
                </a:solidFill>
                <a:highlight>
                  <a:srgbClr val="FFFF00"/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传统算法的问题</a:t>
            </a:r>
            <a:endParaRPr lang="en-US" sz="2400" b="1" dirty="0">
              <a:highlight>
                <a:srgbClr val="FFFF00"/>
              </a:highlight>
            </a:endParaRPr>
          </a:p>
        </p:txBody>
      </p:sp>
      <p:sp>
        <p:nvSpPr>
          <p:cNvPr id="4" name="Text 1"/>
          <p:cNvSpPr/>
          <p:nvPr/>
        </p:nvSpPr>
        <p:spPr>
          <a:xfrm>
            <a:off x="4468429" y="1604352"/>
            <a:ext cx="2925445" cy="139904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69064" y="711126"/>
            <a:ext cx="2716530" cy="9982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</a:t>
            </a:r>
            <a:r>
              <a:rPr lang="zh-CN" alt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问题</a:t>
            </a:r>
            <a:endParaRPr lang="en-US" sz="28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6" name="Image 1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2"/>
          <a:srcRect l="7286" r="7286"/>
          <a:stretch>
            <a:fillRect/>
          </a:stretch>
        </p:blipFill>
        <p:spPr>
          <a:xfrm>
            <a:off x="7945052" y="280502"/>
            <a:ext cx="3488055" cy="63144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98262" y="1210236"/>
            <a:ext cx="2925445" cy="1526079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传统无人机研究多基于</a:t>
            </a:r>
            <a:r>
              <a:rPr lang="zh-CN" altLang="en-US" sz="1600" dirty="0">
                <a:solidFill>
                  <a:srgbClr val="FFFFFF"/>
                </a:solidFill>
                <a:highlight>
                  <a:srgbClr val="0000FF"/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极简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障碍物场景，这与真实复杂环境差距大，实用性受限。</a:t>
            </a:r>
            <a:endParaRPr lang="en-US" altLang="zh-CN" sz="16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40000"/>
              </a:lnSpc>
            </a:pPr>
            <a:r>
              <a:rPr lang="en-US" altLang="zh-CN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在城市复杂环境下进行多目标无人机路径规划研究时，发现现有无人机室内航迹规划解决方案因</a:t>
            </a:r>
            <a:r>
              <a:rPr lang="zh-CN" altLang="en-US" sz="1600" dirty="0">
                <a:solidFill>
                  <a:srgbClr val="FFFFFF"/>
                </a:solidFill>
                <a:highlight>
                  <a:srgbClr val="0000FF"/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计算复杂度高、收敛速度慢和飞行航迹差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而受到很大限制。</a:t>
            </a:r>
            <a:endParaRPr lang="en-US" altLang="zh-CN" sz="1600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just">
              <a:lnSpc>
                <a:spcPct val="140000"/>
              </a:lnSpc>
            </a:pPr>
            <a:r>
              <a:rPr lang="en-US" altLang="zh-CN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此外，由于室内障碍物密度更高，无人机在室内航迹规划过程中经常会</a:t>
            </a:r>
            <a:r>
              <a:rPr lang="zh-CN" altLang="en-US" sz="1600" dirty="0">
                <a:solidFill>
                  <a:srgbClr val="FFFFFF"/>
                </a:solidFill>
                <a:highlight>
                  <a:srgbClr val="0000FF"/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陷入局部死区，导致算法死锁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，无法获得飞行航迹</a:t>
            </a:r>
            <a:endParaRPr lang="en-US" altLang="zh-CN" sz="1600" dirty="0"/>
          </a:p>
        </p:txBody>
      </p:sp>
      <p:sp>
        <p:nvSpPr>
          <p:cNvPr id="8" name="Text 4"/>
          <p:cNvSpPr/>
          <p:nvPr/>
        </p:nvSpPr>
        <p:spPr>
          <a:xfrm>
            <a:off x="8876570" y="627779"/>
            <a:ext cx="2716530" cy="9982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实用性</a:t>
            </a:r>
            <a:r>
              <a:rPr lang="zh-CN" alt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弱</a:t>
            </a:r>
            <a:endParaRPr lang="en-US" sz="28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9" name="Image 2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2"/>
          <a:srcRect t="47539" b="47539"/>
          <a:stretch>
            <a:fillRect/>
          </a:stretch>
        </p:blipFill>
        <p:spPr>
          <a:xfrm rot="5400000" flipH="1">
            <a:off x="-3251835" y="3221355"/>
            <a:ext cx="6875780" cy="397510"/>
          </a:xfrm>
          <a:prstGeom prst="rect">
            <a:avLst/>
          </a:prstGeom>
        </p:spPr>
      </p:pic>
      <p:sp>
        <p:nvSpPr>
          <p:cNvPr id="19" name="Text 3"/>
          <p:cNvSpPr/>
          <p:nvPr/>
        </p:nvSpPr>
        <p:spPr>
          <a:xfrm>
            <a:off x="4468428" y="1308372"/>
            <a:ext cx="2925445" cy="3504928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传统算法采用</a:t>
            </a:r>
            <a:r>
              <a:rPr lang="zh-CN" altLang="en-US" sz="1600" dirty="0">
                <a:solidFill>
                  <a:schemeClr val="bg1"/>
                </a:solidFill>
                <a:highlight>
                  <a:srgbClr val="0000FF"/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离散动作空间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将连续可变的滚转、俯仰、偏航和推力粗暴地量化为有限指令，既引入 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22° 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的航向量化误差，又产生锯齿轨迹和额外加减速，实测能耗增加 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7 %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、到达时间延长 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18 %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，难以满足无人机在密集障碍中平滑、精准、低能耗的连续飞控需求。。</a:t>
            </a:r>
            <a:endParaRPr lang="en-US" altLang="zh-CN" sz="1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2"/>
          <a:srcRect l="7286" r="7286"/>
          <a:stretch>
            <a:fillRect/>
          </a:stretch>
        </p:blipFill>
        <p:spPr>
          <a:xfrm>
            <a:off x="4103687" y="221028"/>
            <a:ext cx="3488055" cy="30871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9417" y="463178"/>
            <a:ext cx="3488055" cy="149415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核心竞争力</a:t>
            </a:r>
            <a:r>
              <a:rPr lang="zh-CN" altLang="en-US" sz="3600" b="1" dirty="0">
                <a:solidFill>
                  <a:srgbClr val="000000"/>
                </a:solidFill>
                <a:highlight>
                  <a:srgbClr val="FFFF00"/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强化学习的优点</a:t>
            </a:r>
            <a:endParaRPr lang="en-US" sz="2400" dirty="0">
              <a:highlight>
                <a:srgbClr val="FFFF00"/>
              </a:highlight>
            </a:endParaRPr>
          </a:p>
        </p:txBody>
      </p:sp>
      <p:sp>
        <p:nvSpPr>
          <p:cNvPr id="4" name="Text 1"/>
          <p:cNvSpPr/>
          <p:nvPr/>
        </p:nvSpPr>
        <p:spPr>
          <a:xfrm>
            <a:off x="4468429" y="1604352"/>
            <a:ext cx="2925445" cy="139904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强化学习结合三维仿真，突破传统技术瓶颈，为无人机路径规划提供新思路。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070343" y="766391"/>
            <a:ext cx="2716530" cy="9982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技术</a:t>
            </a:r>
            <a:r>
              <a:rPr lang="zh-CN" alt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优势</a:t>
            </a:r>
            <a:endParaRPr lang="en-US" sz="2000" dirty="0"/>
          </a:p>
        </p:txBody>
      </p:sp>
      <p:pic>
        <p:nvPicPr>
          <p:cNvPr id="6" name="Image 1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2"/>
          <a:srcRect l="7286" r="7286"/>
          <a:stretch>
            <a:fillRect/>
          </a:stretch>
        </p:blipFill>
        <p:spPr>
          <a:xfrm>
            <a:off x="7963152" y="221028"/>
            <a:ext cx="3488055" cy="30871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95070" y="1625999"/>
            <a:ext cx="2925445" cy="1526079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</a:t>
            </a:r>
            <a:r>
              <a:rPr lang="en-US" sz="1600" dirty="0" err="1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支持实时感知与动态环境适应，满足实际应用需求，具有显著市场优势</a:t>
            </a: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8776771" y="687702"/>
            <a:ext cx="2716530" cy="9982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实用性强</a:t>
            </a:r>
            <a:endParaRPr lang="en-US" sz="2000" dirty="0"/>
          </a:p>
        </p:txBody>
      </p:sp>
      <p:pic>
        <p:nvPicPr>
          <p:cNvPr id="9" name="Image 2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2"/>
          <a:srcRect t="47539" b="47539"/>
          <a:stretch>
            <a:fillRect/>
          </a:stretch>
        </p:blipFill>
        <p:spPr>
          <a:xfrm rot="5400000" flipH="1">
            <a:off x="-3251835" y="3221355"/>
            <a:ext cx="6875780" cy="397510"/>
          </a:xfrm>
          <a:prstGeom prst="rect">
            <a:avLst/>
          </a:prstGeom>
        </p:spPr>
      </p:pic>
      <p:pic>
        <p:nvPicPr>
          <p:cNvPr id="16" name="图片 15" descr="地图的截图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83" y="3617189"/>
            <a:ext cx="4081057" cy="2393060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8" name="图片 17" descr="图示&#10;&#10;AI 生成的内容可能不正确。"/>
          <p:cNvPicPr>
            <a:picLocks noChangeAspect="1"/>
          </p:cNvPicPr>
          <p:nvPr/>
        </p:nvPicPr>
        <p:blipFill>
          <a:blip r:embed="rId4"/>
          <a:srcRect b="13376"/>
          <a:stretch>
            <a:fillRect/>
          </a:stretch>
        </p:blipFill>
        <p:spPr>
          <a:xfrm>
            <a:off x="6517712" y="3790517"/>
            <a:ext cx="4343776" cy="204640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963152" y="6059687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强化学习模型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303462" y="602549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三维模型示意图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3:12:51-d1o9qktn1ofju4a0m70g.png"/>
          <p:cNvPicPr>
            <a:picLocks noChangeAspect="1"/>
          </p:cNvPicPr>
          <p:nvPr/>
        </p:nvPicPr>
        <p:blipFill>
          <a:blip r:embed="rId1"/>
          <a:srcRect l="1285" r="1285"/>
          <a:stretch>
            <a:fillRect/>
          </a:stretch>
        </p:blipFill>
        <p:spPr>
          <a:xfrm>
            <a:off x="-635" y="6667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zh-CN" altLang="en-US" sz="6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未来展望</a:t>
            </a:r>
            <a:endParaRPr lang="en-US" sz="60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test-kimi-img.moonshot.cn/pub/slides/slides_tmpl/image/25-07-11-13:12:51-d1o9qktn1ofju4a0m7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test-kimi-img.moonshot.cn/pub/slides/slides_tmpl/image/25-07-11-13:12:51-d1o9qktn1ofju4a0m70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  <p:pic>
        <p:nvPicPr>
          <p:cNvPr id="15" name="图片 14" descr="图片包含 图标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230" y="377145"/>
            <a:ext cx="904882" cy="723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1"/>
          <a:srcRect l="7286" r="7286"/>
          <a:stretch>
            <a:fillRect/>
          </a:stretch>
        </p:blipFill>
        <p:spPr>
          <a:xfrm>
            <a:off x="4106879" y="271954"/>
            <a:ext cx="3488055" cy="29198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381" y="739097"/>
            <a:ext cx="3391302" cy="149415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4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未来目标</a:t>
            </a:r>
            <a:r>
              <a:rPr lang="en-US" altLang="zh-CN" sz="4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——</a:t>
            </a:r>
            <a:r>
              <a:rPr lang="zh-CN" altLang="en-US" sz="36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无限可能</a:t>
            </a:r>
            <a:endParaRPr lang="en-US" sz="36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468429" y="1604352"/>
            <a:ext cx="2925445" cy="139904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4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165600" y="711126"/>
            <a:ext cx="3619994" cy="9982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奖励函数的动态调整</a:t>
            </a:r>
            <a:endParaRPr lang="en-US" sz="28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6" name="Image 1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1"/>
          <a:srcRect l="7286" r="7286"/>
          <a:stretch>
            <a:fillRect/>
          </a:stretch>
        </p:blipFill>
        <p:spPr>
          <a:xfrm>
            <a:off x="7956483" y="280502"/>
            <a:ext cx="3488055" cy="291989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286347" y="1415899"/>
            <a:ext cx="2925445" cy="1526079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利用多智能体强化学习（</a:t>
            </a:r>
            <a:r>
              <a:rPr lang="en-US" altLang="zh-CN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MARL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），让无人机通过试错学习交互策略。</a:t>
            </a:r>
            <a:endParaRPr lang="en-US" altLang="zh-CN" sz="1600" dirty="0"/>
          </a:p>
        </p:txBody>
      </p:sp>
      <p:sp>
        <p:nvSpPr>
          <p:cNvPr id="8" name="Text 4"/>
          <p:cNvSpPr/>
          <p:nvPr/>
        </p:nvSpPr>
        <p:spPr>
          <a:xfrm>
            <a:off x="8848956" y="599357"/>
            <a:ext cx="2716530" cy="9982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多机交互</a:t>
            </a:r>
            <a:endParaRPr lang="en-US" sz="28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9" name="Image 2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1"/>
          <a:srcRect t="47539" b="47539"/>
          <a:stretch>
            <a:fillRect/>
          </a:stretch>
        </p:blipFill>
        <p:spPr>
          <a:xfrm rot="5400000" flipH="1">
            <a:off x="-3251835" y="3221355"/>
            <a:ext cx="6875780" cy="397510"/>
          </a:xfrm>
          <a:prstGeom prst="rect">
            <a:avLst/>
          </a:prstGeom>
        </p:spPr>
      </p:pic>
      <p:sp>
        <p:nvSpPr>
          <p:cNvPr id="19" name="Text 3"/>
          <p:cNvSpPr/>
          <p:nvPr/>
        </p:nvSpPr>
        <p:spPr>
          <a:xfrm>
            <a:off x="4400232" y="1415899"/>
            <a:ext cx="2925445" cy="1526079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just">
              <a:lnSpc>
                <a:spcPct val="140000"/>
              </a:lnSpc>
            </a:pP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使智能体具备深度理解奖励的能力，从浅表学习变为深度学习，实现自主修改奖励参数以达到最优</a:t>
            </a:r>
            <a:endParaRPr lang="en-US" altLang="zh-CN" sz="1600" dirty="0"/>
          </a:p>
        </p:txBody>
      </p:sp>
      <p:pic>
        <p:nvPicPr>
          <p:cNvPr id="10" name="Image 0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1"/>
          <a:srcRect l="7286" r="7286"/>
          <a:stretch>
            <a:fillRect/>
          </a:stretch>
        </p:blipFill>
        <p:spPr>
          <a:xfrm>
            <a:off x="7956483" y="3301420"/>
            <a:ext cx="3488055" cy="2648529"/>
          </a:xfrm>
          <a:prstGeom prst="rect">
            <a:avLst/>
          </a:prstGeom>
        </p:spPr>
      </p:pic>
      <p:sp>
        <p:nvSpPr>
          <p:cNvPr id="11" name="Text 1"/>
          <p:cNvSpPr/>
          <p:nvPr/>
        </p:nvSpPr>
        <p:spPr>
          <a:xfrm>
            <a:off x="8321225" y="4314729"/>
            <a:ext cx="2925445" cy="139904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增加训练轮次，对现有的成果进行迁移学习</a:t>
            </a:r>
            <a:endParaRPr lang="en-US" sz="1600" dirty="0"/>
          </a:p>
        </p:txBody>
      </p:sp>
      <p:sp>
        <p:nvSpPr>
          <p:cNvPr id="12" name="Text 2"/>
          <p:cNvSpPr/>
          <p:nvPr/>
        </p:nvSpPr>
        <p:spPr>
          <a:xfrm>
            <a:off x="8848956" y="3556580"/>
            <a:ext cx="2716530" cy="9982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模型优化</a:t>
            </a:r>
            <a:endParaRPr lang="en-US" sz="2000" dirty="0"/>
          </a:p>
        </p:txBody>
      </p:sp>
      <p:pic>
        <p:nvPicPr>
          <p:cNvPr id="13" name="Image 0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1"/>
          <a:srcRect l="7286" r="7286"/>
          <a:stretch>
            <a:fillRect/>
          </a:stretch>
        </p:blipFill>
        <p:spPr>
          <a:xfrm>
            <a:off x="4106878" y="3230535"/>
            <a:ext cx="3488055" cy="2648529"/>
          </a:xfrm>
          <a:prstGeom prst="rect">
            <a:avLst/>
          </a:prstGeom>
        </p:spPr>
      </p:pic>
      <p:sp>
        <p:nvSpPr>
          <p:cNvPr id="14" name="Text 2"/>
          <p:cNvSpPr/>
          <p:nvPr/>
        </p:nvSpPr>
        <p:spPr>
          <a:xfrm>
            <a:off x="4976088" y="3466613"/>
            <a:ext cx="2716530" cy="99822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zh-CN" alt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上机实验</a:t>
            </a:r>
            <a:endParaRPr lang="en-US" sz="2000" dirty="0"/>
          </a:p>
        </p:txBody>
      </p:sp>
      <p:sp>
        <p:nvSpPr>
          <p:cNvPr id="16" name="Text 1"/>
          <p:cNvSpPr/>
          <p:nvPr/>
        </p:nvSpPr>
        <p:spPr>
          <a:xfrm>
            <a:off x="4400232" y="4194079"/>
            <a:ext cx="2925445" cy="1399044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just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在无人机上进行实地实验，检查代码的现实可行性</a:t>
            </a:r>
            <a:endParaRPr lang="en-US" sz="1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3:12:51-d1o9qktn1ofju4a0m70g.png"/>
          <p:cNvPicPr>
            <a:picLocks noChangeAspect="1"/>
          </p:cNvPicPr>
          <p:nvPr/>
        </p:nvPicPr>
        <p:blipFill>
          <a:blip r:embed="rId2"/>
          <a:srcRect l="1285" r="1285"/>
          <a:stretch>
            <a:fillRect/>
          </a:stretch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参考文献</a:t>
            </a:r>
            <a:endParaRPr lang="en-US" sz="60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test-kimi-img.moonshot.cn/pub/slides/slides_tmpl/image/25-07-11-13:12:51-d1o9qktn1ofju4a0m7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test-kimi-img.moonshot.cn/pub/slides/slides_tmpl/image/25-07-11-13:12:51-d1o9qktn1ofju4a0m7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  <p:pic>
        <p:nvPicPr>
          <p:cNvPr id="15" name="图片 14" descr="图片包含 图标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0230" y="377145"/>
            <a:ext cx="904882" cy="723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3:12:51-d1o9qktn1ofju4a0m70g.png"/>
          <p:cNvPicPr>
            <a:picLocks noChangeAspect="1"/>
          </p:cNvPicPr>
          <p:nvPr/>
        </p:nvPicPr>
        <p:blipFill>
          <a:blip r:embed="rId2"/>
          <a:srcRect l="1285" r="1285"/>
          <a:stretch>
            <a:fillRect/>
          </a:stretch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6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项目背景</a:t>
            </a:r>
            <a:endParaRPr lang="en-US" sz="3600" b="1" dirty="0"/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test-kimi-img.moonshot.cn/pub/slides/slides_tmpl/image/25-07-11-13:12:51-d1o9qktn1ofju4a0m7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test-kimi-img.moonshot.cn/pub/slides/slides_tmpl/image/25-07-11-13:12:51-d1o9qktn1ofju4a0m7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  <p:pic>
        <p:nvPicPr>
          <p:cNvPr id="15" name="图片 14" descr="图片包含 图标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4196" y="311313"/>
            <a:ext cx="1860348" cy="14882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52394" y="512571"/>
            <a:ext cx="5422900" cy="6800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30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文献引用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4252394" y="1284207"/>
            <a:ext cx="7210425" cy="54278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.Zhang, L., &amp; Wang, H. (2022). </a:t>
            </a:r>
            <a:r>
              <a:rPr lang="en-US" altLang="zh-CN" i="1" dirty="0"/>
              <a:t>UAV path planning based on the improved PPO algorithm</a:t>
            </a:r>
            <a:r>
              <a:rPr lang="en-US" altLang="zh-CN" dirty="0"/>
              <a:t>. 2022 International Conference on Unmanned Aircraft Systems (ICUS), 1253-1260.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.</a:t>
            </a:r>
            <a:r>
              <a:rPr lang="zh-CN" altLang="en-US" dirty="0"/>
              <a:t>王伟</a:t>
            </a:r>
            <a:r>
              <a:rPr lang="en-US" altLang="zh-CN" dirty="0"/>
              <a:t>, </a:t>
            </a:r>
            <a:r>
              <a:rPr lang="zh-CN" altLang="en-US" dirty="0"/>
              <a:t>张强</a:t>
            </a:r>
            <a:r>
              <a:rPr lang="en-US" altLang="zh-CN" dirty="0"/>
              <a:t>, </a:t>
            </a:r>
            <a:r>
              <a:rPr lang="zh-CN" altLang="en-US" dirty="0"/>
              <a:t>李华</a:t>
            </a:r>
            <a:r>
              <a:rPr lang="en-US" altLang="zh-CN" dirty="0"/>
              <a:t>. (2023). </a:t>
            </a:r>
            <a:r>
              <a:rPr lang="zh-CN" altLang="en-US" dirty="0"/>
              <a:t>基于改进</a:t>
            </a:r>
            <a:r>
              <a:rPr lang="en-US" altLang="zh-CN" dirty="0"/>
              <a:t>PPO</a:t>
            </a:r>
            <a:r>
              <a:rPr lang="zh-CN" altLang="en-US" dirty="0"/>
              <a:t>算法的</a:t>
            </a:r>
            <a:r>
              <a:rPr lang="en-US" altLang="zh-CN" dirty="0"/>
              <a:t>AUV</a:t>
            </a:r>
            <a:r>
              <a:rPr lang="zh-CN" altLang="en-US" dirty="0"/>
              <a:t>路径规划研究</a:t>
            </a:r>
            <a:r>
              <a:rPr lang="en-US" altLang="zh-CN" dirty="0"/>
              <a:t>. </a:t>
            </a:r>
            <a:r>
              <a:rPr lang="zh-CN" altLang="en-US" i="1" dirty="0"/>
              <a:t>电光与控制</a:t>
            </a:r>
            <a:r>
              <a:rPr lang="en-US" altLang="zh-CN" dirty="0"/>
              <a:t>, 30(2), 56-62.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/>
              <a:t>.</a:t>
            </a:r>
            <a:r>
              <a:rPr lang="zh-CN" altLang="en-US" dirty="0"/>
              <a:t>北京航空航天大学</a:t>
            </a:r>
            <a:r>
              <a:rPr lang="en-US" altLang="zh-CN" dirty="0"/>
              <a:t>. (2023). </a:t>
            </a:r>
            <a:r>
              <a:rPr lang="zh-CN" altLang="en-US" dirty="0"/>
              <a:t>基于改进</a:t>
            </a:r>
            <a:r>
              <a:rPr lang="en-US" altLang="zh-CN" dirty="0"/>
              <a:t>PPO</a:t>
            </a:r>
            <a:r>
              <a:rPr lang="zh-CN" altLang="en-US" dirty="0"/>
              <a:t>算法的多无人机路径规划方法 </a:t>
            </a:r>
            <a:r>
              <a:rPr lang="en-US" altLang="zh-CN" dirty="0"/>
              <a:t>[Patent]. CN117193378B.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r>
              <a:rPr lang="en-US" altLang="zh-CN" dirty="0"/>
              <a:t>.</a:t>
            </a:r>
            <a:r>
              <a:rPr lang="zh-CN" altLang="en-US" dirty="0"/>
              <a:t>李明</a:t>
            </a:r>
            <a:r>
              <a:rPr lang="en-US" altLang="zh-CN" dirty="0"/>
              <a:t>, </a:t>
            </a:r>
            <a:r>
              <a:rPr lang="zh-CN" altLang="en-US" dirty="0"/>
              <a:t>赵峰</a:t>
            </a:r>
            <a:r>
              <a:rPr lang="en-US" altLang="zh-CN" dirty="0"/>
              <a:t>, </a:t>
            </a:r>
            <a:r>
              <a:rPr lang="zh-CN" altLang="en-US" dirty="0"/>
              <a:t>陈亮</a:t>
            </a:r>
            <a:r>
              <a:rPr lang="en-US" altLang="zh-CN" dirty="0"/>
              <a:t>. (2022). </a:t>
            </a:r>
            <a:r>
              <a:rPr lang="zh-CN" altLang="en-US" dirty="0"/>
              <a:t>两栖无人平台路径规划算法研究</a:t>
            </a:r>
            <a:r>
              <a:rPr lang="en-US" altLang="zh-CN" dirty="0"/>
              <a:t>. </a:t>
            </a:r>
            <a:r>
              <a:rPr lang="zh-CN" altLang="en-US" i="1" dirty="0"/>
              <a:t>北京理工大学学报</a:t>
            </a:r>
            <a:r>
              <a:rPr lang="en-US" altLang="zh-CN" dirty="0"/>
              <a:t>, 42(3), 112-120.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  <a:r>
              <a:rPr lang="en-US" altLang="zh-CN" dirty="0"/>
              <a:t>.Chen, X., et al. (2023). </a:t>
            </a:r>
            <a:r>
              <a:rPr lang="en-US" altLang="zh-CN" i="1" dirty="0"/>
              <a:t>PPO reinforcement learning approach to UAV trajectory tracking</a:t>
            </a:r>
            <a:r>
              <a:rPr lang="en-US" altLang="zh-CN" dirty="0"/>
              <a:t>. Journal of Intelligent Systems, 32(4), 45-60.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6</a:t>
            </a:r>
            <a:r>
              <a:rPr lang="zh-CN" altLang="en-US" dirty="0"/>
              <a:t>）</a:t>
            </a:r>
            <a:r>
              <a:rPr lang="en-US" altLang="zh-CN" dirty="0"/>
              <a:t>.Li, Y., et al. (2023). </a:t>
            </a:r>
            <a:r>
              <a:rPr lang="en-US" altLang="zh-CN" i="1" dirty="0"/>
              <a:t>Mean-field deep RL for fair and efficient UAV control</a:t>
            </a:r>
            <a:r>
              <a:rPr lang="en-US" altLang="zh-CN" dirty="0"/>
              <a:t>. IEEE Internet of Things Journal, 10(5), 4125-4138.</a:t>
            </a:r>
            <a:endParaRPr lang="en-US" altLang="zh-CN" dirty="0"/>
          </a:p>
          <a:p>
            <a:pPr marL="0" indent="0" algn="just">
              <a:lnSpc>
                <a:spcPct val="160000"/>
              </a:lnSpc>
              <a:buNone/>
            </a:pPr>
            <a:endParaRPr lang="en-US" sz="1600" dirty="0"/>
          </a:p>
        </p:txBody>
      </p:sp>
      <p:pic>
        <p:nvPicPr>
          <p:cNvPr id="5" name="Image 0" descr="https://test-kimi-img.moonshot.cn/pub/slides/slides_tmpl/image/25-07-11-13:13:04-d1o9qo5n1ofju4a0m750.jpeg"/>
          <p:cNvPicPr>
            <a:picLocks noChangeAspect="1"/>
          </p:cNvPicPr>
          <p:nvPr/>
        </p:nvPicPr>
        <p:blipFill>
          <a:blip r:embed="rId2"/>
          <a:srcRect l="38416" t="-9" r="23633" b="9"/>
          <a:stretch>
            <a:fillRect/>
          </a:stretch>
        </p:blipFill>
        <p:spPr>
          <a:xfrm>
            <a:off x="-317" y="635"/>
            <a:ext cx="3899535" cy="6856730"/>
          </a:xfrm>
          <a:prstGeom prst="rect">
            <a:avLst/>
          </a:prstGeom>
        </p:spPr>
      </p:pic>
      <p:pic>
        <p:nvPicPr>
          <p:cNvPr id="7" name="图片 6" descr="图片包含 图标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0230" y="377145"/>
            <a:ext cx="904882" cy="723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3:12:51-d1o9qktn1ofju4a0m70g.png"/>
          <p:cNvPicPr>
            <a:picLocks noChangeAspect="1"/>
          </p:cNvPicPr>
          <p:nvPr/>
        </p:nvPicPr>
        <p:blipFill>
          <a:blip r:embed="rId2"/>
          <a:srcRect l="1375" r="1375"/>
          <a:stretch>
            <a:fillRect/>
          </a:stretch>
        </p:blipFill>
        <p:spPr>
          <a:xfrm>
            <a:off x="0" y="-377145"/>
            <a:ext cx="1219390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982470" y="1786255"/>
            <a:ext cx="8226425" cy="1358900"/>
          </a:xfrm>
          <a:prstGeom prst="rect">
            <a:avLst/>
          </a:prstGeom>
          <a:noFill/>
        </p:spPr>
        <p:txBody>
          <a:bodyPr wrap="square" lIns="99695" tIns="49784" rIns="99695" bIns="49784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800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892743" y="3162935"/>
            <a:ext cx="6405880" cy="1129030"/>
          </a:xfrm>
          <a:prstGeom prst="rect">
            <a:avLst/>
          </a:prstGeom>
          <a:noFill/>
        </p:spPr>
        <p:txBody>
          <a:bodyPr wrap="square" lIns="99695" tIns="49784" rIns="99695" bIns="49784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感谢大家观看</a:t>
            </a:r>
            <a:r>
              <a:rPr lang="zh-CN" altLang="en-US" sz="66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！</a:t>
            </a:r>
            <a:endParaRPr lang="en-US" sz="1600" dirty="0"/>
          </a:p>
        </p:txBody>
      </p:sp>
      <p:pic>
        <p:nvPicPr>
          <p:cNvPr id="5" name="Image 1" descr="https://test-kimi-img.moonshot.cn/pub/slides/slides_tmpl/image/25-07-11-13:13:28-d1o9qu5n1ofju4a0m7f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" y="247015"/>
            <a:ext cx="4222115" cy="1539240"/>
          </a:xfrm>
          <a:prstGeom prst="rect">
            <a:avLst/>
          </a:prstGeom>
        </p:spPr>
      </p:pic>
      <p:pic>
        <p:nvPicPr>
          <p:cNvPr id="6" name="Image 2" descr="https://test-kimi-img.moonshot.cn/pub/slides/slides_tmpl/image/25-07-11-13:13:28-d1o9qu5n1ofju4a0m7f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090" y="4912360"/>
            <a:ext cx="4222115" cy="1539240"/>
          </a:xfrm>
          <a:prstGeom prst="rect">
            <a:avLst/>
          </a:prstGeom>
        </p:spPr>
      </p:pic>
      <p:pic>
        <p:nvPicPr>
          <p:cNvPr id="7" name="Image 3" descr="https://test-kimi-img.moonshot.cn/pub/slides/slides_tmpl/image/25-07-11-13:12:51-d1o9qktn1ofju4a0m6s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15" y="5358130"/>
            <a:ext cx="2235200" cy="648335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957050" y="5503545"/>
            <a:ext cx="2049197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汇报人：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张方哲</a:t>
            </a:r>
            <a:endParaRPr lang="zh-CN" altLang="en-US" sz="20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9" name="Text 3"/>
          <p:cNvSpPr/>
          <p:nvPr/>
        </p:nvSpPr>
        <p:spPr>
          <a:xfrm>
            <a:off x="3690620" y="5397197"/>
            <a:ext cx="2860979" cy="38163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汇报时间：2025.0</a:t>
            </a:r>
            <a:r>
              <a:rPr lang="en-US" altLang="zh-CN" sz="18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7.25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957050" y="816263"/>
            <a:ext cx="878810" cy="279259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6"/>
          <p:cNvSpPr/>
          <p:nvPr/>
        </p:nvSpPr>
        <p:spPr>
          <a:xfrm>
            <a:off x="10209195" y="401570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3" name="Text 7"/>
          <p:cNvSpPr/>
          <p:nvPr/>
        </p:nvSpPr>
        <p:spPr>
          <a:xfrm>
            <a:off x="10209195" y="401570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8"/>
          <p:cNvSpPr/>
          <p:nvPr/>
        </p:nvSpPr>
        <p:spPr>
          <a:xfrm rot="5400000">
            <a:off x="5226050" y="3844290"/>
            <a:ext cx="76200" cy="3938270"/>
          </a:xfrm>
          <a:custGeom>
            <a:avLst/>
            <a:gdLst/>
            <a:ahLst/>
            <a:cxnLst/>
            <a:rect l="l" t="t" r="r" b="b"/>
            <a:pathLst>
              <a:path w="76200" h="3938270">
                <a:moveTo>
                  <a:pt x="76200" y="-1742"/>
                </a:moveTo>
                <a:lnTo>
                  <a:pt x="76200" y="39382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/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Text 9"/>
          <p:cNvSpPr/>
          <p:nvPr/>
        </p:nvSpPr>
        <p:spPr>
          <a:xfrm rot="5400000">
            <a:off x="5226050" y="3844290"/>
            <a:ext cx="76200" cy="393827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6" name="Image 4" descr="https://test-kimi-img.moonshot.cn/pub/slides/slides_tmpl/image/25-07-11-13:12:51-d1o9qktn1ofju4a0m6tg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47710" y="4069080"/>
            <a:ext cx="3718560" cy="2788920"/>
          </a:xfrm>
          <a:prstGeom prst="rect">
            <a:avLst/>
          </a:prstGeom>
        </p:spPr>
      </p:pic>
      <p:pic>
        <p:nvPicPr>
          <p:cNvPr id="17" name="图片 16" descr="图片包含 图标&#10;&#10;AI 生成的内容可能不正确。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0230" y="377145"/>
            <a:ext cx="904882" cy="723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5739514" y="577330"/>
            <a:ext cx="4705546" cy="441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60000"/>
              </a:lnSpc>
            </a:pP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758033" y="330788"/>
            <a:ext cx="4250690" cy="12663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5400" b="1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应用广泛</a:t>
            </a:r>
            <a:endParaRPr lang="en-US" sz="5400" b="1" dirty="0">
              <a:solidFill>
                <a:srgbClr val="2142E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5" name="图片 14" descr="图示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16" y="2454018"/>
            <a:ext cx="5136724" cy="3554953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7" name="文本框 16"/>
          <p:cNvSpPr txBox="1"/>
          <p:nvPr/>
        </p:nvSpPr>
        <p:spPr>
          <a:xfrm>
            <a:off x="5743310" y="577330"/>
            <a:ext cx="54325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        </a:t>
            </a:r>
            <a:r>
              <a:rPr lang="zh-CN" altLang="en-US" b="1" dirty="0"/>
              <a:t>无人机技术近年来飞速发展，凭借其</a:t>
            </a:r>
            <a:r>
              <a:rPr lang="zh-CN" altLang="en-US" b="1" dirty="0">
                <a:highlight>
                  <a:srgbClr val="FFFF00"/>
                </a:highlight>
              </a:rPr>
              <a:t>灵活性、高效性和低成本</a:t>
            </a:r>
            <a:r>
              <a:rPr lang="zh-CN" altLang="en-US" b="1" dirty="0"/>
              <a:t>优势，正在多个行业实现规模化应用。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        </a:t>
            </a:r>
            <a:r>
              <a:rPr lang="zh-CN" altLang="en-US" b="1" dirty="0"/>
              <a:t>未来，随着</a:t>
            </a:r>
            <a:r>
              <a:rPr lang="zh-CN" altLang="en-US" b="1" dirty="0">
                <a:highlight>
                  <a:srgbClr val="FFFF00"/>
                </a:highlight>
              </a:rPr>
              <a:t>人工智能（</a:t>
            </a:r>
            <a:r>
              <a:rPr lang="en-US" altLang="zh-CN" b="1" dirty="0">
                <a:highlight>
                  <a:srgbClr val="FFFF00"/>
                </a:highlight>
              </a:rPr>
              <a:t>AI</a:t>
            </a:r>
            <a:r>
              <a:rPr lang="zh-CN" altLang="en-US" b="1" dirty="0">
                <a:highlight>
                  <a:srgbClr val="FFFF00"/>
                </a:highlight>
              </a:rPr>
              <a:t>）、</a:t>
            </a:r>
            <a:r>
              <a:rPr lang="en-US" altLang="zh-CN" b="1" dirty="0">
                <a:highlight>
                  <a:srgbClr val="FFFF00"/>
                </a:highlight>
              </a:rPr>
              <a:t>5G</a:t>
            </a:r>
            <a:r>
              <a:rPr lang="zh-CN" altLang="en-US" b="1" dirty="0">
                <a:highlight>
                  <a:srgbClr val="FFFF00"/>
                </a:highlight>
              </a:rPr>
              <a:t>通信、新能源动力等</a:t>
            </a:r>
            <a:r>
              <a:rPr lang="zh-CN" altLang="en-US" b="1" dirty="0"/>
              <a:t>技术的深度融合，无人机的应用场景将进一步多元化，成为</a:t>
            </a:r>
            <a:r>
              <a:rPr lang="zh-CN" altLang="en-US" b="1" dirty="0">
                <a:highlight>
                  <a:srgbClr val="FFFF00"/>
                </a:highlight>
              </a:rPr>
              <a:t>低空经济</a:t>
            </a:r>
            <a:r>
              <a:rPr lang="zh-CN" altLang="en-US" b="1" dirty="0"/>
              <a:t>的重要驱动力。</a:t>
            </a:r>
            <a:endParaRPr lang="zh-CN" altLang="en-US" sz="2400" b="1" dirty="0"/>
          </a:p>
        </p:txBody>
      </p:sp>
      <p:pic>
        <p:nvPicPr>
          <p:cNvPr id="19" name="图片 18" descr="图形用户界面, 日程表&#10;&#10;AI 生成的内容可能不正确。"/>
          <p:cNvPicPr>
            <a:picLocks noChangeAspect="1"/>
          </p:cNvPicPr>
          <p:nvPr/>
        </p:nvPicPr>
        <p:blipFill>
          <a:blip r:embed="rId3"/>
          <a:srcRect l="3900" r="4152" b="7072"/>
          <a:stretch>
            <a:fillRect/>
          </a:stretch>
        </p:blipFill>
        <p:spPr>
          <a:xfrm>
            <a:off x="5902036" y="2507407"/>
            <a:ext cx="5605154" cy="350156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596005" y="6097979"/>
            <a:ext cx="2236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无人机行业的丰富应用</a:t>
            </a:r>
            <a:endParaRPr lang="zh-CN" altLang="en-US" sz="16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6355252" y="6038354"/>
            <a:ext cx="4698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无人机产业需求侧和供给侧的动态发展变化示意图</a:t>
            </a:r>
            <a:endParaRPr lang="zh-CN" altLang="en-US" sz="1600" b="1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4630093" y="892175"/>
            <a:ext cx="7204867" cy="13720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zh-CN" b="1" dirty="0"/>
              <a:t>2024 </a:t>
            </a:r>
            <a:r>
              <a:rPr lang="zh-CN" altLang="en-US" b="1" dirty="0"/>
              <a:t>年</a:t>
            </a:r>
            <a:r>
              <a:rPr lang="en-US" altLang="zh-CN" b="1" dirty="0"/>
              <a:t>《</a:t>
            </a:r>
            <a:r>
              <a:rPr lang="zh-CN" altLang="en-US" b="1" dirty="0"/>
              <a:t>低空经济创新发展意见</a:t>
            </a:r>
            <a:r>
              <a:rPr lang="en-US" altLang="zh-CN" b="1" dirty="0"/>
              <a:t>》</a:t>
            </a:r>
            <a:r>
              <a:rPr lang="zh-CN" altLang="en-US" b="1" dirty="0"/>
              <a:t>明确将“智能自主飞行”列为三大攻关方向之一；民航局预测 </a:t>
            </a:r>
            <a:r>
              <a:rPr lang="en-US" altLang="zh-CN" b="1" dirty="0"/>
              <a:t>2026 </a:t>
            </a:r>
            <a:r>
              <a:rPr lang="zh-CN" altLang="en-US" b="1" dirty="0"/>
              <a:t>年国内无人机保有量将突破 </a:t>
            </a:r>
            <a:r>
              <a:rPr lang="en-US" altLang="zh-CN" b="1" dirty="0"/>
              <a:t>1000 </a:t>
            </a:r>
            <a:r>
              <a:rPr lang="zh-CN" altLang="en-US" b="1" dirty="0"/>
              <a:t>万架，</a:t>
            </a:r>
            <a:endParaRPr lang="en-US" altLang="zh-CN" b="1" dirty="0"/>
          </a:p>
          <a:p>
            <a:pPr>
              <a:lnSpc>
                <a:spcPct val="160000"/>
              </a:lnSpc>
            </a:pPr>
            <a:r>
              <a:rPr lang="zh-CN" altLang="en-US" b="1" dirty="0"/>
              <a:t>都促进了无人机的发展</a:t>
            </a:r>
            <a:endParaRPr lang="en-US" b="1" dirty="0"/>
          </a:p>
        </p:txBody>
      </p:sp>
      <p:sp>
        <p:nvSpPr>
          <p:cNvPr id="6" name="Text 2"/>
          <p:cNvSpPr/>
          <p:nvPr/>
        </p:nvSpPr>
        <p:spPr>
          <a:xfrm>
            <a:off x="672308" y="541799"/>
            <a:ext cx="4250690" cy="11358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4800" b="1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政策支持</a:t>
            </a:r>
            <a:endParaRPr lang="en-US" sz="4800" b="1" dirty="0">
              <a:solidFill>
                <a:srgbClr val="2142E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4" name="图片 3" descr="文本, 电子邮件&#10;&#10;AI 生成的内容可能不正确。"/>
          <p:cNvPicPr>
            <a:picLocks noChangeAspect="1"/>
          </p:cNvPicPr>
          <p:nvPr/>
        </p:nvPicPr>
        <p:blipFill>
          <a:blip r:embed="rId2"/>
          <a:srcRect b="53272"/>
          <a:stretch>
            <a:fillRect/>
          </a:stretch>
        </p:blipFill>
        <p:spPr>
          <a:xfrm>
            <a:off x="505835" y="2418071"/>
            <a:ext cx="7726692" cy="1919674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8" name="图片 7" descr="文本, 电子邮件&#10;&#10;AI 生成的内容可能不正确。"/>
          <p:cNvPicPr>
            <a:picLocks noChangeAspect="1"/>
          </p:cNvPicPr>
          <p:nvPr/>
        </p:nvPicPr>
        <p:blipFill>
          <a:blip r:embed="rId2"/>
          <a:srcRect t="50000"/>
          <a:stretch>
            <a:fillRect/>
          </a:stretch>
        </p:blipFill>
        <p:spPr>
          <a:xfrm>
            <a:off x="3685051" y="4491599"/>
            <a:ext cx="7726692" cy="2007637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3"/>
          <p:cNvSpPr/>
          <p:nvPr/>
        </p:nvSpPr>
        <p:spPr>
          <a:xfrm>
            <a:off x="5968657" y="1551290"/>
            <a:ext cx="5782388" cy="13726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en-US" altLang="zh-CN" sz="1600" b="1" dirty="0"/>
              <a:t>    </a:t>
            </a:r>
            <a:r>
              <a:rPr lang="en-US" altLang="zh-CN" b="1" dirty="0"/>
              <a:t>2024 </a:t>
            </a:r>
            <a:r>
              <a:rPr lang="zh-CN" altLang="en-US" b="1" dirty="0"/>
              <a:t>年全球商用无人机市场规模 </a:t>
            </a:r>
            <a:r>
              <a:rPr lang="en-US" altLang="zh-CN" b="1" dirty="0"/>
              <a:t>335 </a:t>
            </a:r>
            <a:r>
              <a:rPr lang="zh-CN" altLang="en-US" b="1" dirty="0"/>
              <a:t>亿美元，其中</a:t>
            </a:r>
            <a:r>
              <a:rPr lang="zh-CN" altLang="en-US" b="1" dirty="0">
                <a:highlight>
                  <a:srgbClr val="FFFF00"/>
                </a:highlight>
              </a:rPr>
              <a:t>路径规划</a:t>
            </a:r>
            <a:r>
              <a:rPr lang="en-US" altLang="zh-CN" b="1" dirty="0">
                <a:highlight>
                  <a:srgbClr val="FFFF00"/>
                </a:highlight>
              </a:rPr>
              <a:t>/</a:t>
            </a:r>
            <a:r>
              <a:rPr lang="zh-CN" altLang="en-US" b="1" dirty="0">
                <a:highlight>
                  <a:srgbClr val="FFFF00"/>
                </a:highlight>
              </a:rPr>
              <a:t>飞控算法模块占整机 </a:t>
            </a:r>
            <a:r>
              <a:rPr lang="en-US" altLang="zh-CN" b="1" dirty="0">
                <a:highlight>
                  <a:srgbClr val="FFFF00"/>
                </a:highlight>
              </a:rPr>
              <a:t>BOM </a:t>
            </a:r>
            <a:r>
              <a:rPr lang="zh-CN" altLang="en-US" b="1" dirty="0">
                <a:highlight>
                  <a:srgbClr val="FFFF00"/>
                </a:highlight>
              </a:rPr>
              <a:t>成本 </a:t>
            </a:r>
            <a:r>
              <a:rPr lang="en-US" altLang="zh-CN" b="1" dirty="0">
                <a:highlight>
                  <a:srgbClr val="FFFF00"/>
                </a:highlight>
              </a:rPr>
              <a:t>7–9%</a:t>
            </a:r>
            <a:r>
              <a:rPr lang="zh-CN" altLang="en-US" b="1" dirty="0">
                <a:highlight>
                  <a:srgbClr val="FFFF00"/>
                </a:highlight>
              </a:rPr>
              <a:t>，年复合增速 </a:t>
            </a:r>
            <a:r>
              <a:rPr lang="en-US" altLang="zh-CN" b="1" dirty="0">
                <a:highlight>
                  <a:srgbClr val="FFFF00"/>
                </a:highlight>
              </a:rPr>
              <a:t>28%</a:t>
            </a:r>
            <a:r>
              <a:rPr lang="zh-CN" altLang="en-US" b="1" dirty="0">
                <a:highlight>
                  <a:srgbClr val="FFFF00"/>
                </a:highlight>
              </a:rPr>
              <a:t>。</a:t>
            </a:r>
            <a:endParaRPr lang="en-US" sz="1600" b="1" dirty="0">
              <a:highlight>
                <a:srgbClr val="FFFF00"/>
              </a:highlight>
            </a:endParaRPr>
          </a:p>
        </p:txBody>
      </p:sp>
      <p:sp>
        <p:nvSpPr>
          <p:cNvPr id="9" name="Text 4"/>
          <p:cNvSpPr/>
          <p:nvPr/>
        </p:nvSpPr>
        <p:spPr>
          <a:xfrm>
            <a:off x="7336999" y="406899"/>
            <a:ext cx="4250690" cy="10488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0">
              <a:lnSpc>
                <a:spcPct val="160000"/>
              </a:lnSpc>
              <a:buNone/>
            </a:pPr>
            <a:r>
              <a:rPr lang="en-US" sz="4400" b="1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市场潜力</a:t>
            </a:r>
            <a:endParaRPr lang="en-US" sz="2000" b="1" dirty="0">
              <a:solidFill>
                <a:srgbClr val="2142E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2" name="图片 1" descr="图片包含 图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6163" y="360543"/>
            <a:ext cx="904882" cy="723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文本框 2"/>
          <p:cNvSpPr txBox="1"/>
          <p:nvPr/>
        </p:nvSpPr>
        <p:spPr>
          <a:xfrm>
            <a:off x="916209" y="5138893"/>
            <a:ext cx="3999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2024-2029 </a:t>
            </a:r>
            <a:r>
              <a:rPr lang="zh-CN" altLang="en-US" sz="1600" dirty="0"/>
              <a:t>全球商用无人机市场预测信息图</a:t>
            </a:r>
            <a:endParaRPr lang="zh-CN" altLang="en-US" sz="1600" dirty="0"/>
          </a:p>
        </p:txBody>
      </p:sp>
      <p:pic>
        <p:nvPicPr>
          <p:cNvPr id="10" name="图片 9"/>
          <p:cNvPicPr/>
          <p:nvPr/>
        </p:nvPicPr>
        <p:blipFill>
          <a:blip r:embed="rId3"/>
          <a:srcRect t="5" b="5"/>
          <a:stretch>
            <a:fillRect/>
          </a:stretch>
        </p:blipFill>
        <p:spPr>
          <a:xfrm>
            <a:off x="367099" y="883249"/>
            <a:ext cx="5392645" cy="3974544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图片 10" descr="图片包含 文本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933" y="3295238"/>
            <a:ext cx="6108756" cy="32854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3:12:51-d1o9qktn1ofju4a0m70g.png"/>
          <p:cNvPicPr>
            <a:picLocks noChangeAspect="1"/>
          </p:cNvPicPr>
          <p:nvPr/>
        </p:nvPicPr>
        <p:blipFill>
          <a:blip r:embed="rId2"/>
          <a:srcRect l="1285" r="1285"/>
          <a:stretch>
            <a:fillRect/>
          </a:stretch>
        </p:blipFill>
        <p:spPr>
          <a:xfrm>
            <a:off x="0" y="0"/>
            <a:ext cx="12192635" cy="684466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58900" y="3599180"/>
            <a:ext cx="9475470" cy="68834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行业痛点</a:t>
            </a:r>
            <a:endParaRPr lang="en-US" sz="60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684395" y="2165350"/>
            <a:ext cx="2824480" cy="1433830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9600" dirty="0">
                <a:solidFill>
                  <a:srgbClr val="2142E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863975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6" name="Text 3"/>
          <p:cNvSpPr/>
          <p:nvPr/>
        </p:nvSpPr>
        <p:spPr>
          <a:xfrm>
            <a:off x="3863975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flipH="1">
            <a:off x="6957060" y="2806065"/>
            <a:ext cx="1303655" cy="414655"/>
          </a:xfrm>
          <a:custGeom>
            <a:avLst/>
            <a:gdLst/>
            <a:ahLst/>
            <a:cxnLst/>
            <a:rect l="l" t="t" r="r" b="b"/>
            <a:pathLst>
              <a:path w="1303655" h="414655">
                <a:moveTo>
                  <a:pt x="286093" y="206786"/>
                </a:moveTo>
                <a:lnTo>
                  <a:pt x="80589" y="-150"/>
                </a:lnTo>
                <a:lnTo>
                  <a:pt x="-1448" y="82538"/>
                </a:lnTo>
                <a:lnTo>
                  <a:pt x="64310" y="148778"/>
                </a:lnTo>
                <a:lnTo>
                  <a:pt x="116498" y="207257"/>
                </a:lnTo>
                <a:lnTo>
                  <a:pt x="64310" y="265717"/>
                </a:lnTo>
                <a:lnTo>
                  <a:pt x="-1448" y="331958"/>
                </a:lnTo>
                <a:lnTo>
                  <a:pt x="80589" y="414655"/>
                </a:lnTo>
                <a:lnTo>
                  <a:pt x="286093" y="207719"/>
                </a:lnTo>
                <a:lnTo>
                  <a:pt x="285640" y="207248"/>
                </a:lnTo>
                <a:close/>
                <a:moveTo>
                  <a:pt x="625280" y="206786"/>
                </a:moveTo>
                <a:lnTo>
                  <a:pt x="419777" y="-150"/>
                </a:lnTo>
                <a:lnTo>
                  <a:pt x="337739" y="82538"/>
                </a:lnTo>
                <a:lnTo>
                  <a:pt x="403497" y="148778"/>
                </a:lnTo>
                <a:lnTo>
                  <a:pt x="455597" y="207257"/>
                </a:lnTo>
                <a:lnTo>
                  <a:pt x="403497" y="265717"/>
                </a:lnTo>
                <a:lnTo>
                  <a:pt x="337739" y="331958"/>
                </a:lnTo>
                <a:lnTo>
                  <a:pt x="419777" y="414655"/>
                </a:lnTo>
                <a:lnTo>
                  <a:pt x="625280" y="207719"/>
                </a:lnTo>
                <a:lnTo>
                  <a:pt x="624827" y="207248"/>
                </a:lnTo>
                <a:close/>
                <a:moveTo>
                  <a:pt x="964468" y="206786"/>
                </a:moveTo>
                <a:lnTo>
                  <a:pt x="758964" y="-150"/>
                </a:lnTo>
                <a:lnTo>
                  <a:pt x="676836" y="82538"/>
                </a:lnTo>
                <a:lnTo>
                  <a:pt x="742685" y="148778"/>
                </a:lnTo>
                <a:lnTo>
                  <a:pt x="794784" y="207257"/>
                </a:lnTo>
                <a:lnTo>
                  <a:pt x="742685" y="265717"/>
                </a:lnTo>
                <a:lnTo>
                  <a:pt x="676836" y="331958"/>
                </a:lnTo>
                <a:lnTo>
                  <a:pt x="758964" y="414655"/>
                </a:lnTo>
                <a:lnTo>
                  <a:pt x="964468" y="207719"/>
                </a:lnTo>
                <a:lnTo>
                  <a:pt x="964015" y="207248"/>
                </a:lnTo>
                <a:close/>
                <a:moveTo>
                  <a:pt x="1303655" y="206786"/>
                </a:moveTo>
                <a:lnTo>
                  <a:pt x="1098151" y="-150"/>
                </a:lnTo>
                <a:lnTo>
                  <a:pt x="1016024" y="82538"/>
                </a:lnTo>
                <a:lnTo>
                  <a:pt x="1081781" y="148778"/>
                </a:lnTo>
                <a:lnTo>
                  <a:pt x="1133970" y="207257"/>
                </a:lnTo>
                <a:lnTo>
                  <a:pt x="1081781" y="265717"/>
                </a:lnTo>
                <a:lnTo>
                  <a:pt x="1016024" y="331958"/>
                </a:lnTo>
                <a:lnTo>
                  <a:pt x="1098151" y="414655"/>
                </a:lnTo>
                <a:lnTo>
                  <a:pt x="1303655" y="207719"/>
                </a:lnTo>
                <a:lnTo>
                  <a:pt x="1303111" y="207248"/>
                </a:lnTo>
                <a:close/>
              </a:path>
            </a:pathLst>
          </a:custGeom>
          <a:solidFill>
            <a:srgbClr val="2142E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8" name="Text 5"/>
          <p:cNvSpPr/>
          <p:nvPr/>
        </p:nvSpPr>
        <p:spPr>
          <a:xfrm>
            <a:off x="6957060" y="2806065"/>
            <a:ext cx="1303655" cy="414655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0545" y="208276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0" name="Text 7"/>
          <p:cNvSpPr/>
          <p:nvPr/>
        </p:nvSpPr>
        <p:spPr>
          <a:xfrm>
            <a:off x="690545" y="208276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703860" y="391664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12" name="Text 9"/>
          <p:cNvSpPr/>
          <p:nvPr/>
        </p:nvSpPr>
        <p:spPr>
          <a:xfrm>
            <a:off x="10703860" y="391664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test-kimi-img.moonshot.cn/pub/slides/slides_tmpl/image/25-07-11-13:12:51-d1o9qktn1ofju4a0m7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095" y="4456430"/>
            <a:ext cx="5589905" cy="2401570"/>
          </a:xfrm>
          <a:prstGeom prst="rect">
            <a:avLst/>
          </a:prstGeom>
        </p:spPr>
      </p:pic>
      <p:pic>
        <p:nvPicPr>
          <p:cNvPr id="14" name="Image 2" descr="https://test-kimi-img.moonshot.cn/pub/slides/slides_tmpl/image/25-07-11-13:12:51-d1o9qktn1ofju4a0m70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0005"/>
            <a:ext cx="5589905" cy="2401570"/>
          </a:xfrm>
          <a:prstGeom prst="rect">
            <a:avLst/>
          </a:prstGeom>
        </p:spPr>
      </p:pic>
      <p:pic>
        <p:nvPicPr>
          <p:cNvPr id="15" name="图片 14" descr="图片包含 图标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535" y="436875"/>
            <a:ext cx="2076649" cy="16613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413" y="222184"/>
            <a:ext cx="6604635" cy="9619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0">
              <a:lnSpc>
                <a:spcPct val="160000"/>
              </a:lnSpc>
              <a:buNone/>
            </a:pPr>
            <a:r>
              <a:rPr lang="en-US" sz="4000" b="1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技术瓶颈</a:t>
            </a:r>
            <a:endParaRPr lang="en-US" sz="4000" b="1" dirty="0"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423413" y="2656336"/>
            <a:ext cx="4808877" cy="7426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现有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传统 </a:t>
            </a:r>
            <a:r>
              <a:rPr lang="en-US" altLang="zh-CN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A*/RRT </a:t>
            </a:r>
            <a:r>
              <a:rPr lang="zh-CN" alt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系算法</a:t>
            </a: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多适用于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静态环境</a:t>
            </a: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，难以应对动态障碍物，限制了无人机在复杂场景中的应用。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1250243" y="1892816"/>
            <a:ext cx="3345180" cy="6976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60000"/>
              </a:lnSpc>
              <a:buNone/>
            </a:pPr>
            <a:r>
              <a:rPr lang="en-US" sz="2800" b="1" dirty="0">
                <a:solidFill>
                  <a:srgbClr val="2142E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Sans" pitchFamily="34" charset="-120"/>
              </a:rPr>
              <a:t>动态适应性差</a:t>
            </a:r>
            <a:endParaRPr lang="en-US" sz="2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6248085" y="3429000"/>
            <a:ext cx="5943915" cy="3979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研究多基于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极简障碍物</a:t>
            </a: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场景，与真实复杂环境差距大，实用性受限。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828761" y="2713388"/>
            <a:ext cx="3345180" cy="6976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800" b="1" dirty="0">
                <a:solidFill>
                  <a:srgbClr val="2142E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Sans" pitchFamily="34" charset="-120"/>
              </a:rPr>
              <a:t>环境简化</a:t>
            </a:r>
            <a:endParaRPr lang="en-US" sz="2800" b="1" dirty="0">
              <a:solidFill>
                <a:srgbClr val="2142E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iSans" pitchFamily="34" charset="-12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151284" y="5032667"/>
            <a:ext cx="5767750" cy="3979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聚焦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离散动作空间</a:t>
            </a:r>
            <a:r>
              <a:rPr lang="en-US" sz="1400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，与无人机实际连续动作需求脱节，影响规划精度。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447273" y="4125716"/>
            <a:ext cx="3345180" cy="6976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60000"/>
              </a:lnSpc>
            </a:pPr>
            <a:r>
              <a:rPr lang="en-US" sz="2800" b="1" dirty="0">
                <a:solidFill>
                  <a:srgbClr val="2142E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iSans" pitchFamily="34" charset="-120"/>
              </a:rPr>
              <a:t>动作空间局限</a:t>
            </a:r>
            <a:endParaRPr lang="en-US" sz="2800" b="1" dirty="0">
              <a:solidFill>
                <a:srgbClr val="2142E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iSans" pitchFamily="34" charset="-120"/>
            </a:endParaRPr>
          </a:p>
        </p:txBody>
      </p:sp>
      <p:pic>
        <p:nvPicPr>
          <p:cNvPr id="13" name="图片 12" descr="图片包含 图标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453" y="428144"/>
            <a:ext cx="904882" cy="723905"/>
          </a:xfrm>
          <a:prstGeom prst="rect">
            <a:avLst/>
          </a:prstGeom>
        </p:spPr>
      </p:pic>
      <p:pic>
        <p:nvPicPr>
          <p:cNvPr id="15" name="图片 14" descr="表格&#10;&#10;AI 生成的内容可能不正确。"/>
          <p:cNvPicPr>
            <a:picLocks noChangeAspect="1"/>
          </p:cNvPicPr>
          <p:nvPr/>
        </p:nvPicPr>
        <p:blipFill>
          <a:blip r:embed="rId3"/>
          <a:srcRect t="16558"/>
          <a:stretch>
            <a:fillRect/>
          </a:stretch>
        </p:blipFill>
        <p:spPr>
          <a:xfrm>
            <a:off x="4533253" y="210920"/>
            <a:ext cx="7385781" cy="2203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图片 16" descr="图形用户界面, 文本, 应用程序&#10;&#10;AI 生成的内容可能不正确。"/>
          <p:cNvPicPr>
            <a:picLocks noChangeAspect="1"/>
          </p:cNvPicPr>
          <p:nvPr/>
        </p:nvPicPr>
        <p:blipFill>
          <a:blip r:embed="rId4"/>
          <a:srcRect b="5112"/>
          <a:stretch>
            <a:fillRect/>
          </a:stretch>
        </p:blipFill>
        <p:spPr>
          <a:xfrm>
            <a:off x="166036" y="3898940"/>
            <a:ext cx="5665632" cy="22674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9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2"/>
          <a:srcRect l="7412" r="7412"/>
          <a:stretch>
            <a:fillRect/>
          </a:stretch>
        </p:blipFill>
        <p:spPr>
          <a:xfrm>
            <a:off x="875665" y="1751331"/>
            <a:ext cx="3256915" cy="2898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 1"/>
          <p:cNvSpPr/>
          <p:nvPr/>
        </p:nvSpPr>
        <p:spPr>
          <a:xfrm>
            <a:off x="981075" y="2874010"/>
            <a:ext cx="2994660" cy="10940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算法无法直接部署于无人机硬件平台，增加了实际应用的难度。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981075" y="1827530"/>
            <a:ext cx="2994660" cy="9378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indent="0" algn="ctr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移植困难</a:t>
            </a:r>
            <a:endParaRPr lang="en-US" sz="32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6" name="Image 1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2"/>
          <a:srcRect l="7412" r="7412"/>
          <a:stretch>
            <a:fillRect/>
          </a:stretch>
        </p:blipFill>
        <p:spPr>
          <a:xfrm>
            <a:off x="4485640" y="1751330"/>
            <a:ext cx="3256915" cy="28981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3"/>
          <p:cNvSpPr/>
          <p:nvPr/>
        </p:nvSpPr>
        <p:spPr>
          <a:xfrm>
            <a:off x="4591050" y="2874010"/>
            <a:ext cx="2994660" cy="10940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</a:t>
            </a:r>
            <a:r>
              <a:rPr lang="en-US" sz="1600" dirty="0">
                <a:solidFill>
                  <a:srgbClr val="FFFFFF"/>
                </a:solidFill>
                <a:highlight>
                  <a:srgbClr val="000080"/>
                </a:highlight>
                <a:latin typeface="MiSans" pitchFamily="34" charset="-122"/>
                <a:ea typeface="MiSans" pitchFamily="34" charset="-122"/>
                <a:cs typeface="MiSans" pitchFamily="34" charset="-120"/>
              </a:rPr>
              <a:t>需已知地图</a:t>
            </a: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，无法处理实时感知信息，降低了系统的灵活性和适应性。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591050" y="1827530"/>
            <a:ext cx="2994660" cy="9378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感知依赖</a:t>
            </a:r>
            <a:endParaRPr lang="en-US" sz="32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9" name="Image 2" descr="https://test-kimi-img.moonshot.cn/pub/slides/slides_tmpl/image/25-07-11-13:12:52-d1o9ql5n1ofju4a0m710.png"/>
          <p:cNvPicPr>
            <a:picLocks noChangeAspect="1"/>
          </p:cNvPicPr>
          <p:nvPr/>
        </p:nvPicPr>
        <p:blipFill>
          <a:blip r:embed="rId2"/>
          <a:srcRect l="7412" r="7412"/>
          <a:stretch>
            <a:fillRect/>
          </a:stretch>
        </p:blipFill>
        <p:spPr>
          <a:xfrm>
            <a:off x="8057515" y="1751330"/>
            <a:ext cx="3256915" cy="28981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 5"/>
          <p:cNvSpPr/>
          <p:nvPr/>
        </p:nvSpPr>
        <p:spPr>
          <a:xfrm>
            <a:off x="8162925" y="2874010"/>
            <a:ext cx="2994660" cy="7493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4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缺乏多智能体协同规划能力，难以满足群体作业需求。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8162925" y="1827530"/>
            <a:ext cx="2994660" cy="937895"/>
          </a:xfrm>
          <a:prstGeom prst="rect">
            <a:avLst/>
          </a:prstGeom>
          <a:noFill/>
        </p:spPr>
        <p:txBody>
          <a:bodyPr wrap="square" lIns="91440" tIns="45720" rIns="91440" bIns="45720" rtlCol="0" anchor="t"/>
          <a:lstStyle/>
          <a:p>
            <a:pPr indent="0" algn="ctr">
              <a:lnSpc>
                <a:spcPct val="150000"/>
              </a:lnSpc>
              <a:buNone/>
            </a:pPr>
            <a:r>
              <a:rPr lang="en-US" sz="32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多智能体缺失</a:t>
            </a:r>
            <a:endParaRPr lang="en-US" sz="32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pic>
        <p:nvPicPr>
          <p:cNvPr id="13" name="图片 12" descr="图片包含 图标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144" y="376552"/>
            <a:ext cx="904882" cy="7239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 0"/>
          <p:cNvSpPr/>
          <p:nvPr/>
        </p:nvSpPr>
        <p:spPr>
          <a:xfrm>
            <a:off x="423413" y="222184"/>
            <a:ext cx="6604635" cy="9619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indent="0">
              <a:lnSpc>
                <a:spcPct val="160000"/>
              </a:lnSpc>
              <a:buNone/>
            </a:pPr>
            <a:r>
              <a:rPr lang="en-US" sz="4000" b="1" dirty="0">
                <a:latin typeface="MiSans" pitchFamily="34" charset="-122"/>
                <a:ea typeface="MiSans" pitchFamily="34" charset="-122"/>
                <a:cs typeface="MiSans" pitchFamily="34" charset="-120"/>
              </a:rPr>
              <a:t>技术瓶颈</a:t>
            </a:r>
            <a:endParaRPr lang="en-US" sz="4000" b="1" dirty="0"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DATA_TYPE" val="OfficePlusSmartComponent"/>
  <p:tag name="OP_SCP_TAG_VERSION" val="1.0"/>
  <p:tag name="OP_SCP_CHANGE_COLOR" val="N"/>
  <p:tag name="OP_SCP_COMPONENT_TYPE" val="Relation"/>
  <p:tag name="OP_SCP_CONTENT_ID" val="MatlComponentContent-249"/>
  <p:tag name="OP_SCP_COMPONENT_INFO" val="{&quot;title&quot;:&quot;扁平6项总分PPT组件&quot;,&quot;description&quot;:&quot;扁平6项总分PPT组件&quot;,&quot;keywords&quot;:[&quot;扁平&quot;,&quot;6项&quot;,&quot;总分&quot;,&quot;PPT组件&quot;],&quot;labels&quot;:[]}"/>
  <p:tag name="OP_SCP_GROUP_ID" val="d743ff04-0f94-79b0-a1ce-180af10e4762"/>
  <p:tag name="OP_SCP_ITEM_COUNT" val="6"/>
</p:tagLst>
</file>

<file path=ppt/tags/tag10.xml><?xml version="1.0" encoding="utf-8"?>
<p:tagLst xmlns:p="http://schemas.openxmlformats.org/presentationml/2006/main">
  <p:tag name="OP_SCP_ITEM_INDEX" val="2"/>
</p:tagLst>
</file>

<file path=ppt/tags/tag11.xml><?xml version="1.0" encoding="utf-8"?>
<p:tagLst xmlns:p="http://schemas.openxmlformats.org/presentationml/2006/main">
  <p:tag name="OP_SCP_SHAPE_TYPE" val="Body"/>
  <p:tag name="OP_SCP_ITEM_INDEX" val="2"/>
  <p:tag name="OP_SCP_DEFAULT_TEXT" val="单击此处添加文本，单击此处添加文本，单击此处添加文本。"/>
</p:tagLst>
</file>

<file path=ppt/tags/tag12.xml><?xml version="1.0" encoding="utf-8"?>
<p:tagLst xmlns:p="http://schemas.openxmlformats.org/presentationml/2006/main">
  <p:tag name="OP_SCP_ITEM_INDEX" val="2"/>
</p:tagLst>
</file>

<file path=ppt/tags/tag13.xml><?xml version="1.0" encoding="utf-8"?>
<p:tagLst xmlns:p="http://schemas.openxmlformats.org/presentationml/2006/main">
  <p:tag name="OP_SCP_SHAPE_TYPE" val="Index"/>
  <p:tag name="OP_SCP_ITEM_INDEX" val="2"/>
  <p:tag name="OP_SCP_DEFAULT_TEXT" val="02"/>
</p:tagLst>
</file>

<file path=ppt/tags/tag14.xml><?xml version="1.0" encoding="utf-8"?>
<p:tagLst xmlns:p="http://schemas.openxmlformats.org/presentationml/2006/main">
  <p:tag name="OP_SCP_ITEM_INDEX" val="3"/>
</p:tagLst>
</file>

<file path=ppt/tags/tag15.xml><?xml version="1.0" encoding="utf-8"?>
<p:tagLst xmlns:p="http://schemas.openxmlformats.org/presentationml/2006/main">
  <p:tag name="OP_SCP_ITEM_INDEX" val="3"/>
</p:tagLst>
</file>

<file path=ppt/tags/tag16.xml><?xml version="1.0" encoding="utf-8"?>
<p:tagLst xmlns:p="http://schemas.openxmlformats.org/presentationml/2006/main">
  <p:tag name="OP_SCP_ITEM_INDEX" val="3"/>
</p:tagLst>
</file>

<file path=ppt/tags/tag17.xml><?xml version="1.0" encoding="utf-8"?>
<p:tagLst xmlns:p="http://schemas.openxmlformats.org/presentationml/2006/main">
  <p:tag name="OP_SCP_ITEM_INDEX" val="3"/>
</p:tagLst>
</file>

<file path=ppt/tags/tag18.xml><?xml version="1.0" encoding="utf-8"?>
<p:tagLst xmlns:p="http://schemas.openxmlformats.org/presentationml/2006/main">
  <p:tag name="OP_SCP_SHAPE_TYPE" val="Body"/>
  <p:tag name="OP_SCP_ITEM_INDEX" val="3"/>
  <p:tag name="OP_SCP_DEFAULT_TEXT" val="单击此处添加文本，单击此处添加文本，单击此处添加文本。"/>
</p:tagLst>
</file>

<file path=ppt/tags/tag19.xml><?xml version="1.0" encoding="utf-8"?>
<p:tagLst xmlns:p="http://schemas.openxmlformats.org/presentationml/2006/main">
  <p:tag name="OP_SCP_ITEM_INDEX" val="3"/>
</p:tagLst>
</file>

<file path=ppt/tags/tag2.xml><?xml version="1.0" encoding="utf-8"?>
<p:tagLst xmlns:p="http://schemas.openxmlformats.org/presentationml/2006/main">
  <p:tag name="OP_SCP_ITEM_INDEX" val="0"/>
</p:tagLst>
</file>

<file path=ppt/tags/tag20.xml><?xml version="1.0" encoding="utf-8"?>
<p:tagLst xmlns:p="http://schemas.openxmlformats.org/presentationml/2006/main">
  <p:tag name="OP_SCP_SHAPE_TYPE" val="Index"/>
  <p:tag name="OP_SCP_ITEM_INDEX" val="3"/>
  <p:tag name="OP_SCP_DEFAULT_TEXT" val="03"/>
</p:tagLst>
</file>

<file path=ppt/tags/tag21.xml><?xml version="1.0" encoding="utf-8"?>
<p:tagLst xmlns:p="http://schemas.openxmlformats.org/presentationml/2006/main">
  <p:tag name="OP_SCP_ITEM_INDEX" val="4"/>
</p:tagLst>
</file>

<file path=ppt/tags/tag22.xml><?xml version="1.0" encoding="utf-8"?>
<p:tagLst xmlns:p="http://schemas.openxmlformats.org/presentationml/2006/main">
  <p:tag name="OP_SCP_ITEM_INDEX" val="4"/>
</p:tagLst>
</file>

<file path=ppt/tags/tag23.xml><?xml version="1.0" encoding="utf-8"?>
<p:tagLst xmlns:p="http://schemas.openxmlformats.org/presentationml/2006/main">
  <p:tag name="OP_SCP_ITEM_INDEX" val="4"/>
</p:tagLst>
</file>

<file path=ppt/tags/tag24.xml><?xml version="1.0" encoding="utf-8"?>
<p:tagLst xmlns:p="http://schemas.openxmlformats.org/presentationml/2006/main">
  <p:tag name="OP_SCP_ITEM_INDEX" val="4"/>
</p:tagLst>
</file>

<file path=ppt/tags/tag25.xml><?xml version="1.0" encoding="utf-8"?>
<p:tagLst xmlns:p="http://schemas.openxmlformats.org/presentationml/2006/main">
  <p:tag name="OP_SCP_SHAPE_TYPE" val="Body"/>
  <p:tag name="OP_SCP_ITEM_INDEX" val="4"/>
  <p:tag name="OP_SCP_DEFAULT_TEXT" val="单击此处添加文本，单击此处添加文本，单击此处添加文本。"/>
</p:tagLst>
</file>

<file path=ppt/tags/tag26.xml><?xml version="1.0" encoding="utf-8"?>
<p:tagLst xmlns:p="http://schemas.openxmlformats.org/presentationml/2006/main">
  <p:tag name="OP_SCP_ITEM_INDEX" val="4"/>
</p:tagLst>
</file>

<file path=ppt/tags/tag27.xml><?xml version="1.0" encoding="utf-8"?>
<p:tagLst xmlns:p="http://schemas.openxmlformats.org/presentationml/2006/main">
  <p:tag name="OP_SCP_SHAPE_TYPE" val="Index"/>
  <p:tag name="OP_SCP_ITEM_INDEX" val="4"/>
  <p:tag name="OP_SCP_DEFAULT_TEXT" val="04"/>
</p:tagLst>
</file>

<file path=ppt/tags/tag28.xml><?xml version="1.0" encoding="utf-8"?>
<p:tagLst xmlns:p="http://schemas.openxmlformats.org/presentationml/2006/main">
  <p:tag name="OP_SCP_ITEM_INDEX" val="5"/>
</p:tagLst>
</file>

<file path=ppt/tags/tag29.xml><?xml version="1.0" encoding="utf-8"?>
<p:tagLst xmlns:p="http://schemas.openxmlformats.org/presentationml/2006/main">
  <p:tag name="OP_SCP_ITEM_INDEX" val="5"/>
</p:tagLst>
</file>

<file path=ppt/tags/tag3.xml><?xml version="1.0" encoding="utf-8"?>
<p:tagLst xmlns:p="http://schemas.openxmlformats.org/presentationml/2006/main">
  <p:tag name="OP_SCP_ITEM_INDEX" val="0"/>
</p:tagLst>
</file>

<file path=ppt/tags/tag30.xml><?xml version="1.0" encoding="utf-8"?>
<p:tagLst xmlns:p="http://schemas.openxmlformats.org/presentationml/2006/main">
  <p:tag name="OP_SCP_ITEM_INDEX" val="5"/>
</p:tagLst>
</file>

<file path=ppt/tags/tag31.xml><?xml version="1.0" encoding="utf-8"?>
<p:tagLst xmlns:p="http://schemas.openxmlformats.org/presentationml/2006/main">
  <p:tag name="OP_SCP_ITEM_INDEX" val="5"/>
</p:tagLst>
</file>

<file path=ppt/tags/tag32.xml><?xml version="1.0" encoding="utf-8"?>
<p:tagLst xmlns:p="http://schemas.openxmlformats.org/presentationml/2006/main">
  <p:tag name="OP_SCP_SHAPE_TYPE" val="Body"/>
  <p:tag name="OP_SCP_ITEM_INDEX" val="5"/>
  <p:tag name="OP_SCP_DEFAULT_TEXT" val="单击此处添加文本，单击此处添加文本，单击此处添加文本。"/>
</p:tagLst>
</file>

<file path=ppt/tags/tag33.xml><?xml version="1.0" encoding="utf-8"?>
<p:tagLst xmlns:p="http://schemas.openxmlformats.org/presentationml/2006/main">
  <p:tag name="OP_SCP_ITEM_INDEX" val="5"/>
</p:tagLst>
</file>

<file path=ppt/tags/tag34.xml><?xml version="1.0" encoding="utf-8"?>
<p:tagLst xmlns:p="http://schemas.openxmlformats.org/presentationml/2006/main">
  <p:tag name="OP_SCP_SHAPE_TYPE" val="Index"/>
  <p:tag name="OP_SCP_ITEM_INDEX" val="5"/>
  <p:tag name="OP_SCP_DEFAULT_TEXT" val="05"/>
</p:tagLst>
</file>

<file path=ppt/tags/tag35.xml><?xml version="1.0" encoding="utf-8"?>
<p:tagLst xmlns:p="http://schemas.openxmlformats.org/presentationml/2006/main">
  <p:tag name="OP_SCP_ITEM_INDEX" val="1"/>
</p:tagLst>
</file>

<file path=ppt/tags/tag36.xml><?xml version="1.0" encoding="utf-8"?>
<p:tagLst xmlns:p="http://schemas.openxmlformats.org/presentationml/2006/main">
  <p:tag name="OP_SCP_ITEM_INDEX" val="1"/>
</p:tagLst>
</file>

<file path=ppt/tags/tag37.xml><?xml version="1.0" encoding="utf-8"?>
<p:tagLst xmlns:p="http://schemas.openxmlformats.org/presentationml/2006/main">
  <p:tag name="OP_SCP_ITEM_INDEX" val="1"/>
</p:tagLst>
</file>

<file path=ppt/tags/tag38.xml><?xml version="1.0" encoding="utf-8"?>
<p:tagLst xmlns:p="http://schemas.openxmlformats.org/presentationml/2006/main">
  <p:tag name="OP_SCP_ITEM_INDEX" val="1"/>
</p:tagLst>
</file>

<file path=ppt/tags/tag39.xml><?xml version="1.0" encoding="utf-8"?>
<p:tagLst xmlns:p="http://schemas.openxmlformats.org/presentationml/2006/main">
  <p:tag name="OP_SCP_ITEM_INDEX" val="1"/>
</p:tagLst>
</file>

<file path=ppt/tags/tag4.xml><?xml version="1.0" encoding="utf-8"?>
<p:tagLst xmlns:p="http://schemas.openxmlformats.org/presentationml/2006/main">
  <p:tag name="OP_SCP_ITEM_INDEX" val="0"/>
</p:tagLst>
</file>

<file path=ppt/tags/tag40.xml><?xml version="1.0" encoding="utf-8"?>
<p:tagLst xmlns:p="http://schemas.openxmlformats.org/presentationml/2006/main">
  <p:tag name="OP_SCP_SHAPE_TYPE" val="Index"/>
  <p:tag name="OP_SCP_ITEM_INDEX" val="1"/>
  <p:tag name="OP_SCP_DEFAULT_TEXT" val="01"/>
</p:tagLst>
</file>

<file path=ppt/tags/tag41.xml><?xml version="1.0" encoding="utf-8"?>
<p:tagLst xmlns:p="http://schemas.openxmlformats.org/presentationml/2006/main">
  <p:tag name="OP_SCP_ITEM_INDEX" val="6"/>
</p:tagLst>
</file>

<file path=ppt/tags/tag42.xml><?xml version="1.0" encoding="utf-8"?>
<p:tagLst xmlns:p="http://schemas.openxmlformats.org/presentationml/2006/main">
  <p:tag name="OP_SCP_ITEM_INDEX" val="6"/>
</p:tagLst>
</file>

<file path=ppt/tags/tag43.xml><?xml version="1.0" encoding="utf-8"?>
<p:tagLst xmlns:p="http://schemas.openxmlformats.org/presentationml/2006/main">
  <p:tag name="OP_SCP_ITEM_INDEX" val="6"/>
</p:tagLst>
</file>

<file path=ppt/tags/tag44.xml><?xml version="1.0" encoding="utf-8"?>
<p:tagLst xmlns:p="http://schemas.openxmlformats.org/presentationml/2006/main">
  <p:tag name="OP_SCP_ITEM_INDEX" val="6"/>
</p:tagLst>
</file>

<file path=ppt/tags/tag45.xml><?xml version="1.0" encoding="utf-8"?>
<p:tagLst xmlns:p="http://schemas.openxmlformats.org/presentationml/2006/main">
  <p:tag name="OP_SCP_SHAPE_TYPE" val="Body"/>
  <p:tag name="OP_SCP_ITEM_INDEX" val="6"/>
  <p:tag name="OP_SCP_DEFAULT_TEXT" val="单击此处添加文本，单击此处添加文本，单击此处添加文本。"/>
</p:tagLst>
</file>

<file path=ppt/tags/tag46.xml><?xml version="1.0" encoding="utf-8"?>
<p:tagLst xmlns:p="http://schemas.openxmlformats.org/presentationml/2006/main">
  <p:tag name="OP_SCP_ITEM_INDEX" val="6"/>
</p:tagLst>
</file>

<file path=ppt/tags/tag47.xml><?xml version="1.0" encoding="utf-8"?>
<p:tagLst xmlns:p="http://schemas.openxmlformats.org/presentationml/2006/main">
  <p:tag name="OP_SCP_SHAPE_TYPE" val="Index"/>
  <p:tag name="OP_SCP_ITEM_INDEX" val="6"/>
  <p:tag name="OP_SCP_DEFAULT_TEXT" val="06"/>
</p:tagLst>
</file>

<file path=ppt/tags/tag48.xml><?xml version="1.0" encoding="utf-8"?>
<p:tagLst xmlns:p="http://schemas.openxmlformats.org/presentationml/2006/main">
  <p:tag name="OP_SCP_SHAPE_TYPE" val="Body"/>
  <p:tag name="OP_SCP_ITEM_INDEX" val="2"/>
  <p:tag name="OP_SCP_DEFAULT_TEXT" val="单击此处添加文本，单击此处添加文本，单击此处添加文本。"/>
</p:tagLst>
</file>

<file path=ppt/tags/tag5.xml><?xml version="1.0" encoding="utf-8"?>
<p:tagLst xmlns:p="http://schemas.openxmlformats.org/presentationml/2006/main">
  <p:tag name="OP_SCP_ITEM_INDEX" val="0"/>
</p:tagLst>
</file>

<file path=ppt/tags/tag6.xml><?xml version="1.0" encoding="utf-8"?>
<p:tagLst xmlns:p="http://schemas.openxmlformats.org/presentationml/2006/main">
  <p:tag name="OP_SCP_SHAPE_TYPE" val="Title"/>
  <p:tag name="OP_SCP_ITEM_INDEX" val="0"/>
  <p:tag name="OP_SCP_DEFAULT_TEXT" val="添加标题"/>
</p:tagLst>
</file>

<file path=ppt/tags/tag7.xml><?xml version="1.0" encoding="utf-8"?>
<p:tagLst xmlns:p="http://schemas.openxmlformats.org/presentationml/2006/main">
  <p:tag name="OP_SCP_ITEM_INDEX" val="2"/>
</p:tagLst>
</file>

<file path=ppt/tags/tag8.xml><?xml version="1.0" encoding="utf-8"?>
<p:tagLst xmlns:p="http://schemas.openxmlformats.org/presentationml/2006/main">
  <p:tag name="OP_SCP_ITEM_INDEX" val="2"/>
</p:tagLst>
</file>

<file path=ppt/tags/tag9.xml><?xml version="1.0" encoding="utf-8"?>
<p:tagLst xmlns:p="http://schemas.openxmlformats.org/presentationml/2006/main">
  <p:tag name="OP_SCP_ITEM_INDEX" val="2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">
    <a:dk1>
      <a:srgbClr val="000000"/>
    </a:dk1>
    <a:lt1>
      <a:srgbClr val="FFFFFF"/>
    </a:lt1>
    <a:dk2>
      <a:srgbClr val="44546A"/>
    </a:dk2>
    <a:lt2>
      <a:srgbClr val="E7E6E6"/>
    </a:lt2>
    <a:accent1>
      <a:srgbClr val="4874CB"/>
    </a:accent1>
    <a:accent2>
      <a:srgbClr val="EE822F"/>
    </a:accent2>
    <a:accent3>
      <a:srgbClr val="F2BA02"/>
    </a:accent3>
    <a:accent4>
      <a:srgbClr val="75BD42"/>
    </a:accent4>
    <a:accent5>
      <a:srgbClr val="30C0B4"/>
    </a:accent5>
    <a:accent6>
      <a:srgbClr val="E54C5E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Custom">
    <a:dk1>
      <a:srgbClr val="000000"/>
    </a:dk1>
    <a:lt1>
      <a:srgbClr val="FFFFFF"/>
    </a:lt1>
    <a:dk2>
      <a:srgbClr val="44546A"/>
    </a:dk2>
    <a:lt2>
      <a:srgbClr val="E7E6E6"/>
    </a:lt2>
    <a:accent1>
      <a:srgbClr val="4874CB"/>
    </a:accent1>
    <a:accent2>
      <a:srgbClr val="EE822F"/>
    </a:accent2>
    <a:accent3>
      <a:srgbClr val="F2BA02"/>
    </a:accent3>
    <a:accent4>
      <a:srgbClr val="75BD42"/>
    </a:accent4>
    <a:accent5>
      <a:srgbClr val="30C0B4"/>
    </a:accent5>
    <a:accent6>
      <a:srgbClr val="E54C5E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Custom">
    <a:dk1>
      <a:srgbClr val="000000"/>
    </a:dk1>
    <a:lt1>
      <a:srgbClr val="FFFFFF"/>
    </a:lt1>
    <a:dk2>
      <a:srgbClr val="44546A"/>
    </a:dk2>
    <a:lt2>
      <a:srgbClr val="E7E6E6"/>
    </a:lt2>
    <a:accent1>
      <a:srgbClr val="4874CB"/>
    </a:accent1>
    <a:accent2>
      <a:srgbClr val="EE822F"/>
    </a:accent2>
    <a:accent3>
      <a:srgbClr val="F2BA02"/>
    </a:accent3>
    <a:accent4>
      <a:srgbClr val="75BD42"/>
    </a:accent4>
    <a:accent5>
      <a:srgbClr val="30C0B4"/>
    </a:accent5>
    <a:accent6>
      <a:srgbClr val="E54C5E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3166</Words>
  <Application>WPS 演示</Application>
  <PresentationFormat>宽屏</PresentationFormat>
  <Paragraphs>338</Paragraphs>
  <Slides>31</Slides>
  <Notes>31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Arial</vt:lpstr>
      <vt:lpstr>宋体</vt:lpstr>
      <vt:lpstr>Wingdings</vt:lpstr>
      <vt:lpstr>MiSans</vt:lpstr>
      <vt:lpstr>MiSans</vt:lpstr>
      <vt:lpstr>微软雅黑 Light</vt:lpstr>
      <vt:lpstr>Calibri</vt:lpstr>
      <vt:lpstr>等线</vt:lpstr>
      <vt:lpstr>微软雅黑</vt:lpstr>
      <vt:lpstr>Arial Unicode MS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JLM</cp:lastModifiedBy>
  <cp:revision>20</cp:revision>
  <dcterms:created xsi:type="dcterms:W3CDTF">2025-07-23T06:01:00Z</dcterms:created>
  <dcterms:modified xsi:type="dcterms:W3CDTF">2026-02-27T08:29:09Z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757E744F0BC146A6B3ABC2378999EDEB_12</vt:lpwstr>
  </property>
  <property fmtid="{D5CDD505-2E9C-101B-9397-08002B2CF9AE}" pid="3" name="KSOProductBuildVer">
    <vt:lpwstr>2052-12.1.0.24657</vt:lpwstr>
  </property>
</Properties>
</file>